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5" r:id="rId6"/>
    <p:sldId id="265" r:id="rId7"/>
    <p:sldId id="301" r:id="rId8"/>
    <p:sldId id="306" r:id="rId9"/>
    <p:sldId id="311" r:id="rId10"/>
    <p:sldId id="321" r:id="rId11"/>
    <p:sldId id="312" r:id="rId12"/>
    <p:sldId id="313" r:id="rId13"/>
    <p:sldId id="315" r:id="rId14"/>
    <p:sldId id="292" r:id="rId15"/>
    <p:sldId id="314" r:id="rId16"/>
    <p:sldId id="300" r:id="rId17"/>
    <p:sldId id="294" r:id="rId18"/>
    <p:sldId id="299" r:id="rId19"/>
    <p:sldId id="273" r:id="rId20"/>
    <p:sldId id="316" r:id="rId21"/>
    <p:sldId id="317" r:id="rId22"/>
    <p:sldId id="318" r:id="rId23"/>
    <p:sldId id="319" r:id="rId24"/>
    <p:sldId id="320" r:id="rId25"/>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O GCF" initials="CG" lastIdx="2" clrIdx="0">
    <p:extLst>
      <p:ext uri="{19B8F6BF-5375-455C-9EA6-DF929625EA0E}">
        <p15:presenceInfo xmlns:p15="http://schemas.microsoft.com/office/powerpoint/2012/main" userId="CEO GC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0C947"/>
    <a:srgbClr val="6FC2B4"/>
    <a:srgbClr val="475B6D"/>
    <a:srgbClr val="C5D87A"/>
    <a:srgbClr val="EDF3D5"/>
    <a:srgbClr val="CAE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6FC2B4"/>
                </a:solidFill>
                <a:latin typeface="+mn-lt"/>
                <a:ea typeface="+mn-ea"/>
                <a:cs typeface="+mn-cs"/>
              </a:defRPr>
            </a:pPr>
            <a:r>
              <a:rPr lang="en-GB" sz="2400" b="1" dirty="0">
                <a:solidFill>
                  <a:srgbClr val="6FC2B4"/>
                </a:solidFill>
              </a:rPr>
              <a:t>Grants by</a:t>
            </a:r>
            <a:r>
              <a:rPr lang="en-GB" sz="2400" b="1" baseline="0" dirty="0">
                <a:solidFill>
                  <a:srgbClr val="6FC2B4"/>
                </a:solidFill>
              </a:rPr>
              <a:t> </a:t>
            </a:r>
            <a:r>
              <a:rPr lang="en-GB" sz="2400" b="1" dirty="0">
                <a:solidFill>
                  <a:srgbClr val="6FC2B4"/>
                </a:solidFill>
              </a:rPr>
              <a:t>Primary Issue</a:t>
            </a:r>
          </a:p>
        </c:rich>
      </c:tx>
      <c:layout>
        <c:manualLayout>
          <c:xMode val="edge"/>
          <c:yMode val="edge"/>
          <c:x val="1.786958098609923E-2"/>
          <c:y val="2.060889456810482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6FC2B4"/>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2-EDDD-4660-8F5C-94CDCB3E925B}"/>
              </c:ext>
            </c:extLst>
          </c:dPt>
          <c:dPt>
            <c:idx val="1"/>
            <c:bubble3D val="0"/>
            <c:spPr>
              <a:solidFill>
                <a:schemeClr val="accent2"/>
              </a:solidFill>
              <a:ln>
                <a:noFill/>
              </a:ln>
              <a:effectLst/>
            </c:spPr>
            <c:extLst>
              <c:ext xmlns:c16="http://schemas.microsoft.com/office/drawing/2014/chart" uri="{C3380CC4-5D6E-409C-BE32-E72D297353CC}">
                <c16:uniqueId val="{00000001-EDDD-4660-8F5C-94CDCB3E925B}"/>
              </c:ext>
            </c:extLst>
          </c:dPt>
          <c:dPt>
            <c:idx val="2"/>
            <c:bubble3D val="0"/>
            <c:spPr>
              <a:solidFill>
                <a:schemeClr val="accent3"/>
              </a:solidFill>
              <a:ln>
                <a:noFill/>
              </a:ln>
              <a:effectLst/>
            </c:spPr>
            <c:extLst>
              <c:ext xmlns:c16="http://schemas.microsoft.com/office/drawing/2014/chart" uri="{C3380CC4-5D6E-409C-BE32-E72D297353CC}">
                <c16:uniqueId val="{0000000A-EDDD-4660-8F5C-94CDCB3E925B}"/>
              </c:ext>
            </c:extLst>
          </c:dPt>
          <c:dPt>
            <c:idx val="3"/>
            <c:bubble3D val="0"/>
            <c:spPr>
              <a:solidFill>
                <a:schemeClr val="accent4"/>
              </a:solidFill>
              <a:ln>
                <a:noFill/>
              </a:ln>
              <a:effectLst/>
            </c:spPr>
            <c:extLst>
              <c:ext xmlns:c16="http://schemas.microsoft.com/office/drawing/2014/chart" uri="{C3380CC4-5D6E-409C-BE32-E72D297353CC}">
                <c16:uniqueId val="{00000009-EDDD-4660-8F5C-94CDCB3E925B}"/>
              </c:ext>
            </c:extLst>
          </c:dPt>
          <c:dPt>
            <c:idx val="4"/>
            <c:bubble3D val="0"/>
            <c:spPr>
              <a:solidFill>
                <a:schemeClr val="accent5"/>
              </a:solidFill>
              <a:ln>
                <a:noFill/>
              </a:ln>
              <a:effectLst/>
            </c:spPr>
            <c:extLst>
              <c:ext xmlns:c16="http://schemas.microsoft.com/office/drawing/2014/chart" uri="{C3380CC4-5D6E-409C-BE32-E72D297353CC}">
                <c16:uniqueId val="{00000008-EDDD-4660-8F5C-94CDCB3E925B}"/>
              </c:ext>
            </c:extLst>
          </c:dPt>
          <c:dPt>
            <c:idx val="5"/>
            <c:bubble3D val="0"/>
            <c:spPr>
              <a:solidFill>
                <a:schemeClr val="accent6"/>
              </a:solidFill>
              <a:ln>
                <a:noFill/>
              </a:ln>
              <a:effectLst/>
            </c:spPr>
            <c:extLst>
              <c:ext xmlns:c16="http://schemas.microsoft.com/office/drawing/2014/chart" uri="{C3380CC4-5D6E-409C-BE32-E72D297353CC}">
                <c16:uniqueId val="{00000007-EDDD-4660-8F5C-94CDCB3E925B}"/>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6-EDDD-4660-8F5C-94CDCB3E925B}"/>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5-EDDD-4660-8F5C-94CDCB3E925B}"/>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04-EDDD-4660-8F5C-94CDCB3E925B}"/>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0B-EDDD-4660-8F5C-94CDCB3E925B}"/>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03-EDDD-4660-8F5C-94CDCB3E925B}"/>
              </c:ext>
            </c:extLst>
          </c:dPt>
          <c:dLbls>
            <c:delete val="1"/>
          </c:dLbls>
          <c:cat>
            <c:strRef>
              <c:f>Sheet1!$A$2:$A$12</c:f>
              <c:strCache>
                <c:ptCount val="11"/>
                <c:pt idx="0">
                  <c:v>Supporting family life (3 grants)</c:v>
                </c:pt>
                <c:pt idx="1">
                  <c:v>Stronger communities/Community support (21 grants) </c:v>
                </c:pt>
                <c:pt idx="2">
                  <c:v>Poverty and disadvantage (22 grants)</c:v>
                </c:pt>
                <c:pt idx="3">
                  <c:v>Housing and Homelessness (7 grants)</c:v>
                </c:pt>
                <c:pt idx="4">
                  <c:v>Health, wellbeing and serious illness (20 grants)</c:v>
                </c:pt>
                <c:pt idx="5">
                  <c:v>Education, learning and training (4 grants)</c:v>
                </c:pt>
                <c:pt idx="6">
                  <c:v>Domestic violence (2 grants)</c:v>
                </c:pt>
                <c:pt idx="7">
                  <c:v>Disability (10 grants)</c:v>
                </c:pt>
                <c:pt idx="8">
                  <c:v>Mental health and counselling (14 grants)</c:v>
                </c:pt>
                <c:pt idx="9">
                  <c:v>Caring responsibilities (8 grants)</c:v>
                </c:pt>
                <c:pt idx="10">
                  <c:v>Arts, culture and heritage (1 grant)</c:v>
                </c:pt>
              </c:strCache>
            </c:strRef>
          </c:cat>
          <c:val>
            <c:numRef>
              <c:f>Sheet1!$B$2:$B$12</c:f>
              <c:numCache>
                <c:formatCode>General</c:formatCode>
                <c:ptCount val="11"/>
                <c:pt idx="0">
                  <c:v>5234</c:v>
                </c:pt>
                <c:pt idx="1">
                  <c:v>63747</c:v>
                </c:pt>
                <c:pt idx="2">
                  <c:v>75131</c:v>
                </c:pt>
                <c:pt idx="3">
                  <c:v>26288</c:v>
                </c:pt>
                <c:pt idx="4">
                  <c:v>69736</c:v>
                </c:pt>
                <c:pt idx="5">
                  <c:v>16600</c:v>
                </c:pt>
                <c:pt idx="6">
                  <c:v>5997</c:v>
                </c:pt>
                <c:pt idx="7">
                  <c:v>38466</c:v>
                </c:pt>
                <c:pt idx="8">
                  <c:v>53100</c:v>
                </c:pt>
                <c:pt idx="9">
                  <c:v>31300</c:v>
                </c:pt>
                <c:pt idx="10">
                  <c:v>2000</c:v>
                </c:pt>
              </c:numCache>
            </c:numRef>
          </c:val>
          <c:extLst>
            <c:ext xmlns:c16="http://schemas.microsoft.com/office/drawing/2014/chart" uri="{C3380CC4-5D6E-409C-BE32-E72D297353CC}">
              <c16:uniqueId val="{00000000-24E0-41D9-A562-53E7984F2A9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6FC2B4"/>
                </a:solidFill>
                <a:latin typeface="+mn-lt"/>
                <a:ea typeface="+mn-ea"/>
                <a:cs typeface="+mn-cs"/>
              </a:defRPr>
            </a:pPr>
            <a:r>
              <a:rPr lang="en-GB" sz="2400" b="1" dirty="0">
                <a:solidFill>
                  <a:srgbClr val="6FC2B4"/>
                </a:solidFill>
              </a:rPr>
              <a:t>Grants by</a:t>
            </a:r>
            <a:r>
              <a:rPr lang="en-GB" sz="2400" b="1" baseline="0" dirty="0">
                <a:solidFill>
                  <a:srgbClr val="6FC2B4"/>
                </a:solidFill>
              </a:rPr>
              <a:t> </a:t>
            </a:r>
            <a:r>
              <a:rPr lang="en-GB" sz="2400" b="1" dirty="0">
                <a:solidFill>
                  <a:srgbClr val="6FC2B4"/>
                </a:solidFill>
              </a:rPr>
              <a:t>Vital Signs</a:t>
            </a:r>
          </a:p>
        </c:rich>
      </c:tx>
      <c:layout>
        <c:manualLayout>
          <c:xMode val="edge"/>
          <c:yMode val="edge"/>
          <c:x val="1.786958098609923E-2"/>
          <c:y val="2.060889456810482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6FC2B4"/>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2-EDDD-4660-8F5C-94CDCB3E925B}"/>
              </c:ext>
            </c:extLst>
          </c:dPt>
          <c:dPt>
            <c:idx val="1"/>
            <c:bubble3D val="0"/>
            <c:spPr>
              <a:solidFill>
                <a:schemeClr val="accent2"/>
              </a:solidFill>
              <a:ln>
                <a:noFill/>
              </a:ln>
              <a:effectLst/>
            </c:spPr>
            <c:extLst>
              <c:ext xmlns:c16="http://schemas.microsoft.com/office/drawing/2014/chart" uri="{C3380CC4-5D6E-409C-BE32-E72D297353CC}">
                <c16:uniqueId val="{00000001-EDDD-4660-8F5C-94CDCB3E925B}"/>
              </c:ext>
            </c:extLst>
          </c:dPt>
          <c:dPt>
            <c:idx val="2"/>
            <c:bubble3D val="0"/>
            <c:spPr>
              <a:solidFill>
                <a:schemeClr val="accent3"/>
              </a:solidFill>
              <a:ln>
                <a:noFill/>
              </a:ln>
              <a:effectLst/>
            </c:spPr>
            <c:extLst>
              <c:ext xmlns:c16="http://schemas.microsoft.com/office/drawing/2014/chart" uri="{C3380CC4-5D6E-409C-BE32-E72D297353CC}">
                <c16:uniqueId val="{0000000A-EDDD-4660-8F5C-94CDCB3E925B}"/>
              </c:ext>
            </c:extLst>
          </c:dPt>
          <c:dPt>
            <c:idx val="3"/>
            <c:bubble3D val="0"/>
            <c:spPr>
              <a:solidFill>
                <a:schemeClr val="accent4"/>
              </a:solidFill>
              <a:ln>
                <a:noFill/>
              </a:ln>
              <a:effectLst/>
            </c:spPr>
            <c:extLst>
              <c:ext xmlns:c16="http://schemas.microsoft.com/office/drawing/2014/chart" uri="{C3380CC4-5D6E-409C-BE32-E72D297353CC}">
                <c16:uniqueId val="{00000009-EDDD-4660-8F5C-94CDCB3E925B}"/>
              </c:ext>
            </c:extLst>
          </c:dPt>
          <c:dPt>
            <c:idx val="4"/>
            <c:bubble3D val="0"/>
            <c:spPr>
              <a:solidFill>
                <a:schemeClr val="accent5"/>
              </a:solidFill>
              <a:ln>
                <a:noFill/>
              </a:ln>
              <a:effectLst/>
            </c:spPr>
            <c:extLst>
              <c:ext xmlns:c16="http://schemas.microsoft.com/office/drawing/2014/chart" uri="{C3380CC4-5D6E-409C-BE32-E72D297353CC}">
                <c16:uniqueId val="{00000008-EDDD-4660-8F5C-94CDCB3E925B}"/>
              </c:ext>
            </c:extLst>
          </c:dPt>
          <c:dPt>
            <c:idx val="5"/>
            <c:bubble3D val="0"/>
            <c:spPr>
              <a:solidFill>
                <a:schemeClr val="accent6"/>
              </a:solidFill>
              <a:ln>
                <a:noFill/>
              </a:ln>
              <a:effectLst/>
            </c:spPr>
            <c:extLst>
              <c:ext xmlns:c16="http://schemas.microsoft.com/office/drawing/2014/chart" uri="{C3380CC4-5D6E-409C-BE32-E72D297353CC}">
                <c16:uniqueId val="{00000007-EDDD-4660-8F5C-94CDCB3E925B}"/>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6-EDDD-4660-8F5C-94CDCB3E925B}"/>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5-EDDD-4660-8F5C-94CDCB3E925B}"/>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04-EDDD-4660-8F5C-94CDCB3E925B}"/>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0B-EDDD-4660-8F5C-94CDCB3E925B}"/>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03-EDDD-4660-8F5C-94CDCB3E925B}"/>
              </c:ext>
            </c:extLst>
          </c:dPt>
          <c:dLbls>
            <c:delete val="1"/>
          </c:dLbls>
          <c:cat>
            <c:strRef>
              <c:f>Sheet1!$A$2:$A$12</c:f>
              <c:strCache>
                <c:ptCount val="11"/>
                <c:pt idx="0">
                  <c:v>Arts, Culture &amp; Heritage (3 grants)</c:v>
                </c:pt>
                <c:pt idx="1">
                  <c:v>Healthy Living (85 grants)</c:v>
                </c:pt>
                <c:pt idx="2">
                  <c:v>Housing &amp; Homelessness (7 grants)</c:v>
                </c:pt>
                <c:pt idx="3">
                  <c:v>Learning (6 grants)</c:v>
                </c:pt>
                <c:pt idx="4">
                  <c:v>Safety (3 grants)</c:v>
                </c:pt>
                <c:pt idx="5">
                  <c:v>Stronger Communities (8 grants)</c:v>
                </c:pt>
                <c:pt idx="6">
                  <c:v>Fairness (1 grant)</c:v>
                </c:pt>
                <c:pt idx="7">
                  <c:v>Disability (10 grants)</c:v>
                </c:pt>
                <c:pt idx="8">
                  <c:v>Mental health and counselling (14 grants)</c:v>
                </c:pt>
                <c:pt idx="9">
                  <c:v>Caring responsibilities (8 grants)</c:v>
                </c:pt>
                <c:pt idx="10">
                  <c:v>Arts, culture and heritage (1 grant)</c:v>
                </c:pt>
              </c:strCache>
            </c:strRef>
          </c:cat>
          <c:val>
            <c:numRef>
              <c:f>Sheet1!$B$2:$B$12</c:f>
              <c:numCache>
                <c:formatCode>General</c:formatCode>
                <c:ptCount val="11"/>
                <c:pt idx="0">
                  <c:v>7956</c:v>
                </c:pt>
                <c:pt idx="1">
                  <c:v>301865</c:v>
                </c:pt>
                <c:pt idx="2">
                  <c:v>25088</c:v>
                </c:pt>
                <c:pt idx="3">
                  <c:v>16378</c:v>
                </c:pt>
                <c:pt idx="4">
                  <c:v>10997</c:v>
                </c:pt>
                <c:pt idx="5">
                  <c:v>18314</c:v>
                </c:pt>
                <c:pt idx="6">
                  <c:v>2000</c:v>
                </c:pt>
                <c:pt idx="7">
                  <c:v>38466</c:v>
                </c:pt>
                <c:pt idx="8">
                  <c:v>53100</c:v>
                </c:pt>
                <c:pt idx="9">
                  <c:v>31300</c:v>
                </c:pt>
                <c:pt idx="10">
                  <c:v>2000</c:v>
                </c:pt>
              </c:numCache>
            </c:numRef>
          </c:val>
          <c:extLst>
            <c:ext xmlns:c16="http://schemas.microsoft.com/office/drawing/2014/chart" uri="{C3380CC4-5D6E-409C-BE32-E72D297353CC}">
              <c16:uniqueId val="{00000000-24E0-41D9-A562-53E7984F2A9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786A-0046-4672-B67B-49C05B054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F9E86B-0ED8-46B7-8DD7-3FFA7FC7A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F2CB2C-89D3-4988-B450-DC07D9CEE0CA}"/>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40394880-0536-4D5D-A455-72FDD5C68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B35889-1894-4613-A1D8-CA4CC1C34DEC}"/>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49168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595E-0FDC-44F5-8A47-FCD4430FB7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1457D-74AE-4D01-88F4-5E36800C8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32219-0DCE-4839-8803-54C03D0030AD}"/>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62C995B4-A182-401B-9748-7C7F95A16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79CA8-C7E7-4544-94BD-055F7E8412CA}"/>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94113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BC5A4-C548-4794-9E98-23C75A494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379596-DC51-4236-98D4-DDCCB30961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852BC-07C4-4937-B997-AE5A01049E32}"/>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896EB24B-E6B2-4501-B313-AB426C394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D83D0-C4FA-40A0-97DE-6BCE8980A7A2}"/>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169788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352D-0677-44A8-B0A2-6FBC66B056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4121E-595F-4A21-BFA5-62674479B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172DBE-46E8-4DC4-9BA7-D079F1E8E1CE}"/>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5EDD63F5-0E8D-450E-902D-5447DC719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9BFC9-8271-4A7D-894E-BF43F37C7062}"/>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7920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183A-843C-491E-8973-97FCD6A527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B0C2FA-5FB3-495A-B2A8-508803F93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8FE239-BF8E-40D1-9670-2AB555E7042D}"/>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02C27D38-1429-43C7-A825-FFC72F653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E024F-8FEC-4A27-9B7C-8685D15AE6F9}"/>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3329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40F-1165-4468-9663-8C60496653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8FCA77-AD25-4128-9356-6B0F7F597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9AD6B-ACA2-44E8-9D76-6412CE20F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272856-EBFC-415A-A402-7A303BE6A76C}"/>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6" name="Footer Placeholder 5">
            <a:extLst>
              <a:ext uri="{FF2B5EF4-FFF2-40B4-BE49-F238E27FC236}">
                <a16:creationId xmlns:a16="http://schemas.microsoft.com/office/drawing/2014/main" id="{F395C38D-6677-4595-9F4A-A8B45E7F2E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A7D79-79A1-4311-B0E1-B68BFAEE7565}"/>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246344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76AB-1458-4666-83D2-1E5FC754B7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6E1809-818C-479B-92CB-3299B8D15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0B910-2306-4E58-AFFF-8981791588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C940BF-60B6-4706-A7D1-20B4828DF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B735E-8464-4984-BB27-D51374EBF0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F66D0-4AC5-422F-9DA7-F1D847367EC5}"/>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8" name="Footer Placeholder 7">
            <a:extLst>
              <a:ext uri="{FF2B5EF4-FFF2-40B4-BE49-F238E27FC236}">
                <a16:creationId xmlns:a16="http://schemas.microsoft.com/office/drawing/2014/main" id="{E45FBC25-FDC2-43D2-B107-F22DF14373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430295-E24B-49B3-92FE-A9AC298F2669}"/>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378195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30DE-09C9-4374-B3E8-EE85ED52A3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E74057-DA93-437A-A2B1-580D39ED0800}"/>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4" name="Footer Placeholder 3">
            <a:extLst>
              <a:ext uri="{FF2B5EF4-FFF2-40B4-BE49-F238E27FC236}">
                <a16:creationId xmlns:a16="http://schemas.microsoft.com/office/drawing/2014/main" id="{E12E8A1E-3E0F-4334-94CC-6564F14B08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5D74DD-DC11-4509-909B-4D28E500FB5E}"/>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37828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91E60-DB7D-4BE8-8A17-07A4222ED0CF}"/>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3" name="Footer Placeholder 2">
            <a:extLst>
              <a:ext uri="{FF2B5EF4-FFF2-40B4-BE49-F238E27FC236}">
                <a16:creationId xmlns:a16="http://schemas.microsoft.com/office/drawing/2014/main" id="{717FE318-4CB2-4604-B06A-0E4C105961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C9F849-265D-41DA-84BF-A39EB03A761B}"/>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50477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21C6-C166-4F68-ACEB-EFC5CA6B8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A01B38-E30D-424A-889A-942229C5F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86D1EB-A47A-4D00-8F55-6F2866A31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F0BB1-4C0E-4DA8-9AD5-33F7D3A32DEF}"/>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6" name="Footer Placeholder 5">
            <a:extLst>
              <a:ext uri="{FF2B5EF4-FFF2-40B4-BE49-F238E27FC236}">
                <a16:creationId xmlns:a16="http://schemas.microsoft.com/office/drawing/2014/main" id="{9C3A6D43-0ED2-4DD4-9E6A-8D14788D9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13D200-71AC-4E19-B7C8-260C99A23ADF}"/>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20297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B02C-D7CC-46C8-9389-8076612E8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C5B92E-76DD-4638-8E48-3A52109BC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0B9DA0-A32A-4E50-BEB4-2E449A5E8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9BDF2-23EC-45B4-BF17-477EFE405E26}"/>
              </a:ext>
            </a:extLst>
          </p:cNvPr>
          <p:cNvSpPr>
            <a:spLocks noGrp="1"/>
          </p:cNvSpPr>
          <p:nvPr>
            <p:ph type="dt" sz="half" idx="10"/>
          </p:nvPr>
        </p:nvSpPr>
        <p:spPr/>
        <p:txBody>
          <a:bodyPr/>
          <a:lstStyle/>
          <a:p>
            <a:fld id="{DA5CC4B6-54C0-49CD-9AA0-673F8EE19512}" type="datetimeFigureOut">
              <a:rPr lang="en-GB" smtClean="0"/>
              <a:t>18/06/2021</a:t>
            </a:fld>
            <a:endParaRPr lang="en-GB"/>
          </a:p>
        </p:txBody>
      </p:sp>
      <p:sp>
        <p:nvSpPr>
          <p:cNvPr id="6" name="Footer Placeholder 5">
            <a:extLst>
              <a:ext uri="{FF2B5EF4-FFF2-40B4-BE49-F238E27FC236}">
                <a16:creationId xmlns:a16="http://schemas.microsoft.com/office/drawing/2014/main" id="{FAD36577-04D5-4EA3-9FE8-5D58B65F9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3E067F-0AF0-44BA-9126-BB36D25683D4}"/>
              </a:ext>
            </a:extLst>
          </p:cNvPr>
          <p:cNvSpPr>
            <a:spLocks noGrp="1"/>
          </p:cNvSpPr>
          <p:nvPr>
            <p:ph type="sldNum" sz="quarter" idx="12"/>
          </p:nvPr>
        </p:nvSpPr>
        <p:spPr/>
        <p:txBody>
          <a:bodyPr/>
          <a:lstStyle/>
          <a:p>
            <a:fld id="{87E76EA6-2967-4CB0-95D4-F917DE31A375}" type="slidenum">
              <a:rPr lang="en-GB" smtClean="0"/>
              <a:t>‹#›</a:t>
            </a:fld>
            <a:endParaRPr lang="en-GB"/>
          </a:p>
        </p:txBody>
      </p:sp>
    </p:spTree>
    <p:extLst>
      <p:ext uri="{BB962C8B-B14F-4D97-AF65-F5344CB8AC3E}">
        <p14:creationId xmlns:p14="http://schemas.microsoft.com/office/powerpoint/2010/main" val="313362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D62D6-2DF0-4828-B625-186D47945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901B60-D6C4-4E5B-864F-948E80820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7FA0EE-3F2A-4467-A463-EC8667F33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CC4B6-54C0-49CD-9AA0-673F8EE19512}" type="datetimeFigureOut">
              <a:rPr lang="en-GB" smtClean="0"/>
              <a:t>18/06/2021</a:t>
            </a:fld>
            <a:endParaRPr lang="en-GB"/>
          </a:p>
        </p:txBody>
      </p:sp>
      <p:sp>
        <p:nvSpPr>
          <p:cNvPr id="5" name="Footer Placeholder 4">
            <a:extLst>
              <a:ext uri="{FF2B5EF4-FFF2-40B4-BE49-F238E27FC236}">
                <a16:creationId xmlns:a16="http://schemas.microsoft.com/office/drawing/2014/main" id="{54515957-BA9A-48E5-A619-2A477CD45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5BA1CD-07E7-4C55-85CA-0116E71A6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6EA6-2967-4CB0-95D4-F917DE31A375}" type="slidenum">
              <a:rPr lang="en-GB" smtClean="0"/>
              <a:t>‹#›</a:t>
            </a:fld>
            <a:endParaRPr lang="en-GB"/>
          </a:p>
        </p:txBody>
      </p:sp>
    </p:spTree>
    <p:extLst>
      <p:ext uri="{BB962C8B-B14F-4D97-AF65-F5344CB8AC3E}">
        <p14:creationId xmlns:p14="http://schemas.microsoft.com/office/powerpoint/2010/main" val="331588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lyp.it/user/qrkxiyin" TargetMode="External"/><Relationship Id="rId3" Type="http://schemas.openxmlformats.org/officeDocument/2006/relationships/hyperlink" Target="http://stackoverflow.com/questions/19657185/get-other-application-icon-image-in-my-application" TargetMode="Externa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hyperlink" Target="https://blog.yorksj.ac.uk/moodle/2014/05/21/learning-at-work-week-linkedin/" TargetMode="External"/><Relationship Id="rId10" Type="http://schemas.openxmlformats.org/officeDocument/2006/relationships/image" Target="../media/image21.jpeg"/><Relationship Id="rId4" Type="http://schemas.openxmlformats.org/officeDocument/2006/relationships/image" Target="../media/image17.jp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losvcsalliance.org.uk/gloucestershire-fund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youtube.com/watch?v=DgVk2dkR6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9470-57A1-4B01-B71E-970B62AF5C57}"/>
              </a:ext>
            </a:extLst>
          </p:cNvPr>
          <p:cNvSpPr>
            <a:spLocks noGrp="1"/>
          </p:cNvSpPr>
          <p:nvPr>
            <p:ph type="ctrTitle"/>
          </p:nvPr>
        </p:nvSpPr>
        <p:spPr>
          <a:xfrm>
            <a:off x="1280160" y="1122363"/>
            <a:ext cx="9387840" cy="2511552"/>
          </a:xfrm>
        </p:spPr>
        <p:txBody>
          <a:bodyPr/>
          <a:lstStyle/>
          <a:p>
            <a:endParaRPr lang="en-GB" dirty="0"/>
          </a:p>
        </p:txBody>
      </p:sp>
      <p:sp>
        <p:nvSpPr>
          <p:cNvPr id="3" name="Subtitle 2">
            <a:extLst>
              <a:ext uri="{FF2B5EF4-FFF2-40B4-BE49-F238E27FC236}">
                <a16:creationId xmlns:a16="http://schemas.microsoft.com/office/drawing/2014/main" id="{9D416F8F-F9C5-4586-9B0A-AA084C2F2087}"/>
              </a:ext>
            </a:extLst>
          </p:cNvPr>
          <p:cNvSpPr>
            <a:spLocks noGrp="1"/>
          </p:cNvSpPr>
          <p:nvPr>
            <p:ph type="subTitle" idx="1"/>
          </p:nvPr>
        </p:nvSpPr>
        <p:spPr>
          <a:xfrm>
            <a:off x="1524000" y="3633915"/>
            <a:ext cx="9144000" cy="1655762"/>
          </a:xfrm>
        </p:spPr>
        <p:txBody>
          <a:bodyPr>
            <a:normAutofit fontScale="85000" lnSpcReduction="20000"/>
          </a:bodyPr>
          <a:lstStyle/>
          <a:p>
            <a:endParaRPr lang="en-GB" dirty="0">
              <a:solidFill>
                <a:srgbClr val="475B6D"/>
              </a:solidFill>
            </a:endParaRPr>
          </a:p>
          <a:p>
            <a:r>
              <a:rPr lang="en-GB" sz="3500" dirty="0">
                <a:solidFill>
                  <a:srgbClr val="475B6D"/>
                </a:solidFill>
              </a:rPr>
              <a:t>Gloucestershire Coronavirus Emergency Response Fund</a:t>
            </a:r>
          </a:p>
          <a:p>
            <a:r>
              <a:rPr lang="en-GB" sz="3500" dirty="0">
                <a:solidFill>
                  <a:srgbClr val="475B6D"/>
                </a:solidFill>
              </a:rPr>
              <a:t>Impact Report</a:t>
            </a:r>
          </a:p>
          <a:p>
            <a:r>
              <a:rPr lang="en-GB" sz="2800" dirty="0">
                <a:solidFill>
                  <a:srgbClr val="475B6D"/>
                </a:solidFill>
              </a:rPr>
              <a:t>July 2020</a:t>
            </a:r>
          </a:p>
        </p:txBody>
      </p:sp>
      <p:pic>
        <p:nvPicPr>
          <p:cNvPr id="5" name="Picture 4" descr="A picture containing table, drawing&#10;&#10;Description automatically generated">
            <a:extLst>
              <a:ext uri="{FF2B5EF4-FFF2-40B4-BE49-F238E27FC236}">
                <a16:creationId xmlns:a16="http://schemas.microsoft.com/office/drawing/2014/main" id="{1A3C5034-A209-4ED0-B37B-360DE4102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998410"/>
            <a:ext cx="9814560" cy="2912407"/>
          </a:xfrm>
          <a:prstGeom prst="rect">
            <a:avLst/>
          </a:prstGeom>
        </p:spPr>
      </p:pic>
    </p:spTree>
    <p:extLst>
      <p:ext uri="{BB962C8B-B14F-4D97-AF65-F5344CB8AC3E}">
        <p14:creationId xmlns:p14="http://schemas.microsoft.com/office/powerpoint/2010/main" val="45818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342724" y="215041"/>
            <a:ext cx="10825804" cy="336491"/>
          </a:xfrm>
        </p:spPr>
        <p:txBody>
          <a:bodyPr>
            <a:normAutofit fontScale="90000"/>
          </a:bodyPr>
          <a:lstStyle/>
          <a:p>
            <a:r>
              <a:rPr lang="en-GB" sz="3600" dirty="0">
                <a:solidFill>
                  <a:srgbClr val="475B6D"/>
                </a:solidFill>
                <a:latin typeface="+mn-lt"/>
              </a:rPr>
              <a:t>Grant Snapshots</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a:buClr>
                <a:srgbClr val="6FC2B4"/>
              </a:buClr>
            </a:pPr>
            <a:endParaRPr lang="en-GB" dirty="0">
              <a:solidFill>
                <a:srgbClr val="475B6D"/>
              </a:solidFill>
            </a:endParaRPr>
          </a:p>
        </p:txBody>
      </p:sp>
      <p:sp>
        <p:nvSpPr>
          <p:cNvPr id="15" name="Speech Bubble: Rectangle with Corners Rounded 14">
            <a:extLst>
              <a:ext uri="{FF2B5EF4-FFF2-40B4-BE49-F238E27FC236}">
                <a16:creationId xmlns:a16="http://schemas.microsoft.com/office/drawing/2014/main" id="{82C3B37D-3DFB-4432-A2E9-19C3C1D02A7E}"/>
              </a:ext>
            </a:extLst>
          </p:cNvPr>
          <p:cNvSpPr/>
          <p:nvPr/>
        </p:nvSpPr>
        <p:spPr>
          <a:xfrm>
            <a:off x="5665380" y="4639733"/>
            <a:ext cx="6214303" cy="1963782"/>
          </a:xfrm>
          <a:prstGeom prst="wedgeRoundRectCallout">
            <a:avLst>
              <a:gd name="adj1" fmla="val 37711"/>
              <a:gd name="adj2" fmla="val 61992"/>
              <a:gd name="adj3" fmla="val 16667"/>
            </a:avLst>
          </a:prstGeom>
          <a:solidFill>
            <a:schemeClr val="bg1"/>
          </a:solidFill>
          <a:ln>
            <a:solidFill>
              <a:srgbClr val="C5D87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n-GB" sz="1400" i="1" dirty="0">
                <a:solidFill>
                  <a:schemeClr val="bg2">
                    <a:lumMod val="50000"/>
                  </a:schemeClr>
                </a:solidFill>
              </a:rPr>
              <a:t>We are already starting to see the effects fear and uncertainty are having on our beneficiaries. As part of our measuring and evaluation of our work, we ask beneficiaries for feedback on their mental health, it is no surprise that ratings are currently at an all-time low. However, financial assistance from the Foundation helps us continue supporting those whose mental health is being adversely affected by the current situation as well as increase our reach to those we have not supported before</a:t>
            </a:r>
            <a:r>
              <a:rPr lang="en-GB" sz="1400" i="1" dirty="0">
                <a:solidFill>
                  <a:srgbClr val="6FC2B4"/>
                </a:solidFill>
              </a:rPr>
              <a:t>. </a:t>
            </a:r>
            <a:r>
              <a:rPr lang="en-GB" sz="1400" b="1" dirty="0">
                <a:solidFill>
                  <a:schemeClr val="bg2">
                    <a:lumMod val="50000"/>
                  </a:schemeClr>
                </a:solidFill>
              </a:rPr>
              <a:t>The Door, Stroud</a:t>
            </a:r>
          </a:p>
        </p:txBody>
      </p:sp>
      <p:sp>
        <p:nvSpPr>
          <p:cNvPr id="5" name="Speech Bubble: Rectangle with Corners Rounded 4">
            <a:extLst>
              <a:ext uri="{FF2B5EF4-FFF2-40B4-BE49-F238E27FC236}">
                <a16:creationId xmlns:a16="http://schemas.microsoft.com/office/drawing/2014/main" id="{E6DA34D3-7BAD-4F77-B35C-65D88F96C5BF}"/>
              </a:ext>
            </a:extLst>
          </p:cNvPr>
          <p:cNvSpPr/>
          <p:nvPr/>
        </p:nvSpPr>
        <p:spPr>
          <a:xfrm>
            <a:off x="5431729" y="2280193"/>
            <a:ext cx="2574313" cy="1688627"/>
          </a:xfrm>
          <a:prstGeom prst="wedgeRoundRectCallout">
            <a:avLst>
              <a:gd name="adj1" fmla="val -39435"/>
              <a:gd name="adj2" fmla="val 93529"/>
              <a:gd name="adj3" fmla="val 16667"/>
            </a:avLst>
          </a:prstGeom>
          <a:solidFill>
            <a:schemeClr val="bg1"/>
          </a:solidFill>
          <a:ln>
            <a:solidFill>
              <a:srgbClr val="6FC2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n-GB" sz="1400" i="1" dirty="0">
                <a:solidFill>
                  <a:srgbClr val="6FC2B4"/>
                </a:solidFill>
              </a:rPr>
              <a:t>We are appreciative of the funding from GCF's emergency fund that has enabled us to be so flexible in these times.</a:t>
            </a:r>
          </a:p>
          <a:p>
            <a:pPr marL="0" indent="0">
              <a:buNone/>
            </a:pPr>
            <a:r>
              <a:rPr lang="en-GB" sz="1400" b="1" dirty="0">
                <a:solidFill>
                  <a:schemeClr val="bg2">
                    <a:lumMod val="50000"/>
                  </a:schemeClr>
                </a:solidFill>
              </a:rPr>
              <a:t>WAM Youth, Winchcombe</a:t>
            </a:r>
          </a:p>
          <a:p>
            <a:pPr algn="ctr">
              <a:lnSpc>
                <a:spcPct val="107000"/>
              </a:lnSpc>
              <a:spcAft>
                <a:spcPts val="800"/>
              </a:spcAft>
            </a:pPr>
            <a:endParaRPr lang="en-GB" sz="1400" dirty="0">
              <a:solidFill>
                <a:srgbClr val="475B6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C6D9008F-7E08-498D-9E50-50C49457D9A3}"/>
              </a:ext>
            </a:extLst>
          </p:cNvPr>
          <p:cNvSpPr txBox="1">
            <a:spLocks noChangeArrowheads="1"/>
          </p:cNvSpPr>
          <p:nvPr/>
        </p:nvSpPr>
        <p:spPr bwMode="auto">
          <a:xfrm>
            <a:off x="146756" y="764262"/>
            <a:ext cx="5125686" cy="6070650"/>
          </a:xfrm>
          <a:prstGeom prst="rect">
            <a:avLst/>
          </a:prstGeom>
          <a:solidFill>
            <a:srgbClr val="C5D97A"/>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Sunflowers Suicide</a:t>
            </a:r>
          </a:p>
          <a:p>
            <a:pPr>
              <a:lnSpc>
                <a:spcPct val="107000"/>
              </a:lnSpc>
              <a:spcAft>
                <a:spcPts val="800"/>
              </a:spcAft>
            </a:pPr>
            <a:r>
              <a:rPr lang="en-GB"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Our grant of £2,900 has enabled them to recruit Andrea to provide video link counselling sessions to beneficiaries who have been bereaved by suspected suicide and are feeling especially isolated during this time.  </a:t>
            </a:r>
            <a:r>
              <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 people living in Gloucestershire were supported by this service and reported the outcomes below:</a:t>
            </a:r>
          </a:p>
          <a:p>
            <a:pPr>
              <a:lnSpc>
                <a:spcPct val="107000"/>
              </a:lnSpc>
              <a:spcAft>
                <a:spcPts val="800"/>
              </a:spcAft>
            </a:pPr>
            <a:endPar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may contain: 1 person, selfie and closeup">
            <a:extLst>
              <a:ext uri="{FF2B5EF4-FFF2-40B4-BE49-F238E27FC236}">
                <a16:creationId xmlns:a16="http://schemas.microsoft.com/office/drawing/2014/main" id="{0FA3765E-6F08-41BB-A489-71424E23D8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32244" y="5388477"/>
            <a:ext cx="983101" cy="1282746"/>
          </a:xfrm>
          <a:prstGeom prst="rect">
            <a:avLst/>
          </a:prstGeom>
          <a:noFill/>
          <a:ln>
            <a:noFill/>
          </a:ln>
        </p:spPr>
      </p:pic>
      <p:pic>
        <p:nvPicPr>
          <p:cNvPr id="6" name="Picture 5">
            <a:extLst>
              <a:ext uri="{FF2B5EF4-FFF2-40B4-BE49-F238E27FC236}">
                <a16:creationId xmlns:a16="http://schemas.microsoft.com/office/drawing/2014/main" id="{A9BFAE4C-CC4A-4E20-868C-D248A6EC0FE3}"/>
              </a:ext>
            </a:extLst>
          </p:cNvPr>
          <p:cNvPicPr>
            <a:picLocks noChangeAspect="1"/>
          </p:cNvPicPr>
          <p:nvPr/>
        </p:nvPicPr>
        <p:blipFill rotWithShape="1">
          <a:blip r:embed="rId3"/>
          <a:srcRect l="10255" t="18564" r="20791" b="4558"/>
          <a:stretch/>
        </p:blipFill>
        <p:spPr>
          <a:xfrm>
            <a:off x="146756" y="2162116"/>
            <a:ext cx="5125686" cy="3287259"/>
          </a:xfrm>
          <a:prstGeom prst="rect">
            <a:avLst/>
          </a:prstGeom>
        </p:spPr>
      </p:pic>
      <p:sp>
        <p:nvSpPr>
          <p:cNvPr id="7" name="TextBox 6">
            <a:extLst>
              <a:ext uri="{FF2B5EF4-FFF2-40B4-BE49-F238E27FC236}">
                <a16:creationId xmlns:a16="http://schemas.microsoft.com/office/drawing/2014/main" id="{D335A627-0C09-4354-BAFB-7A57835E7403}"/>
              </a:ext>
            </a:extLst>
          </p:cNvPr>
          <p:cNvSpPr txBox="1"/>
          <p:nvPr/>
        </p:nvSpPr>
        <p:spPr>
          <a:xfrm>
            <a:off x="342725" y="5449375"/>
            <a:ext cx="3832424" cy="1528111"/>
          </a:xfrm>
          <a:prstGeom prst="rect">
            <a:avLst/>
          </a:prstGeom>
          <a:noFill/>
        </p:spPr>
        <p:txBody>
          <a:bodyPr wrap="square" rtlCol="0">
            <a:spAutoFit/>
          </a:bodyPr>
          <a:lstStyle/>
          <a:p>
            <a:pPr>
              <a:lnSpc>
                <a:spcPct val="107000"/>
              </a:lnSpc>
              <a:spcAft>
                <a:spcPts val="800"/>
              </a:spcAft>
            </a:pPr>
            <a:r>
              <a:rPr lang="en-GB" sz="14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Andrea says: </a:t>
            </a:r>
            <a:r>
              <a:rPr lang="en-GB" sz="1400" b="1" i="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Counselling is my passion. There is nothing better than seeing the changes that people can make to improve their lives and for them to get to a happier place and to be able to cope better with their various issues.</a:t>
            </a:r>
            <a:b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DA243DF-23BF-483E-B793-6B551DCDD4CB}"/>
              </a:ext>
            </a:extLst>
          </p:cNvPr>
          <p:cNvSpPr txBox="1"/>
          <p:nvPr/>
        </p:nvSpPr>
        <p:spPr>
          <a:xfrm>
            <a:off x="8692615" y="215041"/>
            <a:ext cx="3187068" cy="4216539"/>
          </a:xfrm>
          <a:prstGeom prst="rect">
            <a:avLst/>
          </a:prstGeom>
          <a:solidFill>
            <a:srgbClr val="6FC2B4"/>
          </a:solidFill>
        </p:spPr>
        <p:txBody>
          <a:bodyPr wrap="square" rtlCol="0">
            <a:spAutoFit/>
          </a:bodyPr>
          <a:lstStyle/>
          <a:p>
            <a:pPr marL="0" algn="l" rtl="0" eaLnBrk="1" fontAlgn="ctr" latinLnBrk="0" hangingPunct="1">
              <a:spcBef>
                <a:spcPts val="0"/>
              </a:spcBef>
              <a:spcAft>
                <a:spcPts val="0"/>
              </a:spcAft>
            </a:pPr>
            <a:r>
              <a:rPr lang="en-GB" sz="1800" b="1" i="0" u="none" strike="noStrike" kern="1200" dirty="0">
                <a:solidFill>
                  <a:schemeClr val="bg1"/>
                </a:solidFill>
                <a:effectLst/>
                <a:ea typeface="Calibri" panose="020F0502020204030204" pitchFamily="34" charset="0"/>
                <a:cs typeface="Times New Roman" panose="02020603050405020304" pitchFamily="18" charset="0"/>
              </a:rPr>
              <a:t>Community Connexions </a:t>
            </a:r>
          </a:p>
          <a:p>
            <a:pPr marL="0" algn="l" rtl="0" eaLnBrk="1" fontAlgn="ctr" latinLnBrk="0" hangingPunct="1">
              <a:spcBef>
                <a:spcPts val="0"/>
              </a:spcBef>
              <a:spcAft>
                <a:spcPts val="0"/>
              </a:spcAft>
            </a:pPr>
            <a:endParaRPr lang="en-GB" dirty="0">
              <a:solidFill>
                <a:schemeClr val="bg1"/>
              </a:solidFill>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pPr>
            <a:r>
              <a:rPr lang="en-GB" sz="1400" b="1" i="0" u="none" strike="noStrike" kern="1200" dirty="0">
                <a:solidFill>
                  <a:schemeClr val="bg1"/>
                </a:solidFill>
                <a:effectLst/>
                <a:ea typeface="Calibri" panose="020F0502020204030204" pitchFamily="34" charset="0"/>
                <a:cs typeface="Times New Roman" panose="02020603050405020304" pitchFamily="18" charset="0"/>
              </a:rPr>
              <a:t>£2,000 to help them fund essential transport services to elderly people during lockdown.  Getting people to doctors appointments, delivering prescriptions and food parcels and helping with shopping. </a:t>
            </a:r>
          </a:p>
          <a:p>
            <a:pPr marL="0" algn="l" rtl="0" eaLnBrk="1" fontAlgn="ctr" latinLnBrk="0" hangingPunct="1">
              <a:spcBef>
                <a:spcPts val="0"/>
              </a:spcBef>
              <a:spcAft>
                <a:spcPts val="0"/>
              </a:spcAft>
            </a:pPr>
            <a:r>
              <a:rPr lang="en-GB" sz="1600" b="0" i="0" u="none" strike="noStrike" kern="1200" dirty="0">
                <a:solidFill>
                  <a:schemeClr val="bg1"/>
                </a:solidFill>
                <a:effectLst/>
                <a:ea typeface="Calibri" panose="020F0502020204030204" pitchFamily="34" charset="0"/>
                <a:cs typeface="Times New Roman" panose="02020603050405020304" pitchFamily="18" charset="0"/>
              </a:rPr>
              <a:t> </a:t>
            </a:r>
            <a:endParaRPr lang="en-GB" sz="1600" b="0" i="0" u="none" strike="noStrike" dirty="0">
              <a:solidFill>
                <a:schemeClr val="bg1"/>
              </a:solidFill>
              <a:effectLst/>
            </a:endParaRPr>
          </a:p>
          <a:p>
            <a:pPr marL="0" algn="l" rtl="0" eaLnBrk="1" fontAlgn="ctr" latinLnBrk="0" hangingPunct="1">
              <a:spcBef>
                <a:spcPts val="0"/>
              </a:spcBef>
              <a:spcAft>
                <a:spcPts val="0"/>
              </a:spcAft>
            </a:pPr>
            <a:r>
              <a:rPr lang="en-GB" sz="1200" b="0" i="1" u="none" strike="noStrike" kern="1200" dirty="0">
                <a:solidFill>
                  <a:schemeClr val="bg1"/>
                </a:solidFill>
                <a:effectLst/>
                <a:ea typeface="Calibri" panose="020F0502020204030204" pitchFamily="34" charset="0"/>
                <a:cs typeface="Times New Roman" panose="02020603050405020304" pitchFamily="18" charset="0"/>
              </a:rPr>
              <a:t>“Our service-users have asked us to continue journeys to supermarkets to buy their essentials. They cannot use family or friends to assist and have no transport of their own. They have been unable to book on-line shopping or have no access to the internet. Our service provides a life-line for them. The grant has been invaluable in providing essential services for the most vulnerable people in our communities. What would they have done if we had not been there to help?”</a:t>
            </a:r>
            <a:endParaRPr lang="en-GB" sz="1200" b="0" i="0" u="none" strike="noStrike" dirty="0">
              <a:solidFill>
                <a:schemeClr val="bg1"/>
              </a:solidFill>
              <a:effectLst/>
            </a:endParaRPr>
          </a:p>
        </p:txBody>
      </p:sp>
      <p:pic>
        <p:nvPicPr>
          <p:cNvPr id="7170" name="Picture 2" descr="Service 288 – Wotton Hopper">
            <a:extLst>
              <a:ext uri="{FF2B5EF4-FFF2-40B4-BE49-F238E27FC236}">
                <a16:creationId xmlns:a16="http://schemas.microsoft.com/office/drawing/2014/main" id="{485ADA2A-7877-4E0C-A2F6-4DE049BA6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380" y="254485"/>
            <a:ext cx="2748488" cy="1717805"/>
          </a:xfrm>
          <a:prstGeom prst="rect">
            <a:avLst/>
          </a:prstGeom>
          <a:noFill/>
          <a:ln w="28575">
            <a:solidFill>
              <a:srgbClr val="475B6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5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287694" y="202015"/>
            <a:ext cx="10515600" cy="1325563"/>
          </a:xfrm>
        </p:spPr>
        <p:txBody>
          <a:bodyPr>
            <a:normAutofit fontScale="90000"/>
          </a:bodyPr>
          <a:lstStyle/>
          <a:p>
            <a:br>
              <a:rPr lang="en-GB" dirty="0">
                <a:solidFill>
                  <a:srgbClr val="475B6D"/>
                </a:solidFill>
              </a:rPr>
            </a:br>
            <a:r>
              <a:rPr lang="en-GB" sz="3600" dirty="0">
                <a:solidFill>
                  <a:srgbClr val="475B6D"/>
                </a:solidFill>
                <a:latin typeface="+mn-lt"/>
              </a:rPr>
              <a:t>What have we supported?</a:t>
            </a:r>
            <a:br>
              <a:rPr lang="en-GB" dirty="0">
                <a:solidFill>
                  <a:srgbClr val="475B6D"/>
                </a:solidFill>
              </a:rPr>
            </a:br>
            <a:br>
              <a:rPr lang="en-GB" sz="1600" u="sng" dirty="0">
                <a:solidFill>
                  <a:srgbClr val="6FC2B4"/>
                </a:solidFill>
              </a:rPr>
            </a:br>
            <a:br>
              <a:rPr lang="en-GB" dirty="0">
                <a:solidFill>
                  <a:srgbClr val="475B6D"/>
                </a:solidFill>
              </a:rPr>
            </a:br>
            <a:endParaRPr lang="en-GB" dirty="0"/>
          </a:p>
        </p:txBody>
      </p:sp>
      <p:sp>
        <p:nvSpPr>
          <p:cNvPr id="3" name="Content Placeholder 2">
            <a:extLst>
              <a:ext uri="{FF2B5EF4-FFF2-40B4-BE49-F238E27FC236}">
                <a16:creationId xmlns:a16="http://schemas.microsoft.com/office/drawing/2014/main" id="{AA0F8437-D255-4DBA-B912-9000B3678C33}"/>
              </a:ext>
            </a:extLst>
          </p:cNvPr>
          <p:cNvSpPr>
            <a:spLocks noGrp="1"/>
          </p:cNvSpPr>
          <p:nvPr>
            <p:ph idx="1"/>
          </p:nvPr>
        </p:nvSpPr>
        <p:spPr>
          <a:xfrm>
            <a:off x="684998" y="956121"/>
            <a:ext cx="10515600" cy="5363500"/>
          </a:xfrm>
        </p:spPr>
        <p:txBody>
          <a:bodyPr>
            <a:normAutofit/>
          </a:bodyPr>
          <a:lstStyle/>
          <a:p>
            <a:pPr marL="0" indent="0">
              <a:buClr>
                <a:srgbClr val="6FC2B4"/>
              </a:buClr>
              <a:buNone/>
            </a:pPr>
            <a:endParaRPr lang="en-GB" sz="2400" b="1" dirty="0">
              <a:solidFill>
                <a:srgbClr val="6FC2B4"/>
              </a:solidFill>
            </a:endParaRPr>
          </a:p>
          <a:p>
            <a:pPr marL="0" indent="0">
              <a:buClr>
                <a:srgbClr val="6FC2B4"/>
              </a:buClr>
              <a:buNone/>
            </a:pPr>
            <a:endParaRPr lang="en-GB" sz="2400" dirty="0">
              <a:solidFill>
                <a:srgbClr val="475B6D"/>
              </a:solidFill>
            </a:endParaRPr>
          </a:p>
        </p:txBody>
      </p:sp>
      <p:graphicFrame>
        <p:nvGraphicFramePr>
          <p:cNvPr id="6" name="Chart 5">
            <a:extLst>
              <a:ext uri="{FF2B5EF4-FFF2-40B4-BE49-F238E27FC236}">
                <a16:creationId xmlns:a16="http://schemas.microsoft.com/office/drawing/2014/main" id="{BB4C10C2-F6D9-4171-9C24-636B061F041D}"/>
              </a:ext>
            </a:extLst>
          </p:cNvPr>
          <p:cNvGraphicFramePr/>
          <p:nvPr>
            <p:extLst>
              <p:ext uri="{D42A27DB-BD31-4B8C-83A1-F6EECF244321}">
                <p14:modId xmlns:p14="http://schemas.microsoft.com/office/powerpoint/2010/main" val="4284673819"/>
              </p:ext>
            </p:extLst>
          </p:nvPr>
        </p:nvGraphicFramePr>
        <p:xfrm>
          <a:off x="808785" y="773472"/>
          <a:ext cx="10789117" cy="5546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7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287694" y="202015"/>
            <a:ext cx="10515600" cy="1325563"/>
          </a:xfrm>
        </p:spPr>
        <p:txBody>
          <a:bodyPr>
            <a:normAutofit fontScale="90000"/>
          </a:bodyPr>
          <a:lstStyle/>
          <a:p>
            <a:br>
              <a:rPr lang="en-GB" dirty="0">
                <a:solidFill>
                  <a:srgbClr val="475B6D"/>
                </a:solidFill>
              </a:rPr>
            </a:br>
            <a:r>
              <a:rPr lang="en-GB" sz="3600" dirty="0">
                <a:solidFill>
                  <a:srgbClr val="475B6D"/>
                </a:solidFill>
                <a:latin typeface="+mn-lt"/>
              </a:rPr>
              <a:t>What have we supported?</a:t>
            </a:r>
            <a:br>
              <a:rPr lang="en-GB" dirty="0">
                <a:solidFill>
                  <a:srgbClr val="475B6D"/>
                </a:solidFill>
              </a:rPr>
            </a:br>
            <a:br>
              <a:rPr lang="en-GB" sz="1600" u="sng" dirty="0">
                <a:solidFill>
                  <a:srgbClr val="6FC2B4"/>
                </a:solidFill>
              </a:rPr>
            </a:br>
            <a:br>
              <a:rPr lang="en-GB" dirty="0">
                <a:solidFill>
                  <a:srgbClr val="475B6D"/>
                </a:solidFill>
              </a:rPr>
            </a:br>
            <a:endParaRPr lang="en-GB" dirty="0"/>
          </a:p>
        </p:txBody>
      </p:sp>
      <p:sp>
        <p:nvSpPr>
          <p:cNvPr id="3" name="Content Placeholder 2">
            <a:extLst>
              <a:ext uri="{FF2B5EF4-FFF2-40B4-BE49-F238E27FC236}">
                <a16:creationId xmlns:a16="http://schemas.microsoft.com/office/drawing/2014/main" id="{AA0F8437-D255-4DBA-B912-9000B3678C33}"/>
              </a:ext>
            </a:extLst>
          </p:cNvPr>
          <p:cNvSpPr>
            <a:spLocks noGrp="1"/>
          </p:cNvSpPr>
          <p:nvPr>
            <p:ph idx="1"/>
          </p:nvPr>
        </p:nvSpPr>
        <p:spPr>
          <a:xfrm>
            <a:off x="684998" y="956121"/>
            <a:ext cx="10515600" cy="5363500"/>
          </a:xfrm>
        </p:spPr>
        <p:txBody>
          <a:bodyPr>
            <a:normAutofit/>
          </a:bodyPr>
          <a:lstStyle/>
          <a:p>
            <a:pPr marL="0" indent="0">
              <a:buClr>
                <a:srgbClr val="6FC2B4"/>
              </a:buClr>
              <a:buNone/>
            </a:pPr>
            <a:endParaRPr lang="en-GB" sz="2400" b="1" dirty="0">
              <a:solidFill>
                <a:srgbClr val="6FC2B4"/>
              </a:solidFill>
            </a:endParaRPr>
          </a:p>
          <a:p>
            <a:pPr marL="0" indent="0">
              <a:buClr>
                <a:srgbClr val="6FC2B4"/>
              </a:buClr>
              <a:buNone/>
            </a:pPr>
            <a:endParaRPr lang="en-GB" sz="2400" dirty="0">
              <a:solidFill>
                <a:srgbClr val="475B6D"/>
              </a:solidFill>
            </a:endParaRPr>
          </a:p>
        </p:txBody>
      </p:sp>
      <p:graphicFrame>
        <p:nvGraphicFramePr>
          <p:cNvPr id="6" name="Chart 5">
            <a:extLst>
              <a:ext uri="{FF2B5EF4-FFF2-40B4-BE49-F238E27FC236}">
                <a16:creationId xmlns:a16="http://schemas.microsoft.com/office/drawing/2014/main" id="{BB4C10C2-F6D9-4171-9C24-636B061F041D}"/>
              </a:ext>
            </a:extLst>
          </p:cNvPr>
          <p:cNvGraphicFramePr/>
          <p:nvPr>
            <p:extLst>
              <p:ext uri="{D42A27DB-BD31-4B8C-83A1-F6EECF244321}">
                <p14:modId xmlns:p14="http://schemas.microsoft.com/office/powerpoint/2010/main" val="420302471"/>
              </p:ext>
            </p:extLst>
          </p:nvPr>
        </p:nvGraphicFramePr>
        <p:xfrm>
          <a:off x="808785" y="773472"/>
          <a:ext cx="10789117" cy="5546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428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6998-64D9-4696-904E-9E226C24CCA6}"/>
              </a:ext>
            </a:extLst>
          </p:cNvPr>
          <p:cNvSpPr>
            <a:spLocks noGrp="1"/>
          </p:cNvSpPr>
          <p:nvPr>
            <p:ph type="title"/>
          </p:nvPr>
        </p:nvSpPr>
        <p:spPr>
          <a:xfrm>
            <a:off x="296597" y="299938"/>
            <a:ext cx="10515600" cy="675249"/>
          </a:xfrm>
        </p:spPr>
        <p:txBody>
          <a:bodyPr>
            <a:normAutofit/>
          </a:bodyPr>
          <a:lstStyle/>
          <a:p>
            <a:r>
              <a:rPr lang="en-GB" sz="3200" dirty="0">
                <a:solidFill>
                  <a:srgbClr val="475B6D"/>
                </a:solidFill>
                <a:latin typeface="+mn-lt"/>
              </a:rPr>
              <a:t>A nimble and supportive approach to </a:t>
            </a:r>
            <a:r>
              <a:rPr lang="en-GB" sz="3200" dirty="0" err="1">
                <a:solidFill>
                  <a:srgbClr val="475B6D"/>
                </a:solidFill>
                <a:latin typeface="+mn-lt"/>
              </a:rPr>
              <a:t>grantmaking</a:t>
            </a:r>
            <a:endParaRPr lang="en-GB" sz="2800" dirty="0">
              <a:latin typeface="+mn-lt"/>
            </a:endParaRPr>
          </a:p>
        </p:txBody>
      </p:sp>
      <p:sp>
        <p:nvSpPr>
          <p:cNvPr id="3" name="Content Placeholder 2">
            <a:extLst>
              <a:ext uri="{FF2B5EF4-FFF2-40B4-BE49-F238E27FC236}">
                <a16:creationId xmlns:a16="http://schemas.microsoft.com/office/drawing/2014/main" id="{F20ABD7C-C6FE-4148-8C43-1320A5060E34}"/>
              </a:ext>
            </a:extLst>
          </p:cNvPr>
          <p:cNvSpPr>
            <a:spLocks noGrp="1"/>
          </p:cNvSpPr>
          <p:nvPr>
            <p:ph idx="1"/>
          </p:nvPr>
        </p:nvSpPr>
        <p:spPr>
          <a:xfrm>
            <a:off x="227116" y="637563"/>
            <a:ext cx="11737768" cy="6220437"/>
          </a:xfrm>
        </p:spPr>
        <p:txBody>
          <a:bodyPr>
            <a:normAutofit lnSpcReduction="10000"/>
          </a:bodyPr>
          <a:lstStyle/>
          <a:p>
            <a:pPr marL="0" indent="0">
              <a:buNone/>
            </a:pPr>
            <a:endParaRPr lang="en-GB" sz="800" i="1" dirty="0">
              <a:solidFill>
                <a:srgbClr val="6FC2B4"/>
              </a:solidFill>
            </a:endParaRPr>
          </a:p>
          <a:p>
            <a:pPr marL="0" indent="0">
              <a:buNone/>
            </a:pPr>
            <a:endParaRPr lang="en-GB" sz="1800" i="1" dirty="0">
              <a:solidFill>
                <a:srgbClr val="6FC2B4"/>
              </a:solidFill>
              <a:effectLst/>
              <a:ea typeface="Times New Roman" panose="02020603050405020304" pitchFamily="18" charset="0"/>
            </a:endParaRPr>
          </a:p>
          <a:p>
            <a:pPr marL="0" indent="0" algn="ctr">
              <a:buNone/>
            </a:pPr>
            <a:r>
              <a:rPr lang="en-GB" sz="1600" i="1" dirty="0">
                <a:solidFill>
                  <a:srgbClr val="475B6D"/>
                </a:solidFill>
                <a:effectLst/>
                <a:ea typeface="Times New Roman" panose="02020603050405020304" pitchFamily="18" charset="0"/>
              </a:rPr>
              <a:t>I couldn’t believe the incredibly fast response time - I know that it is called an Emergency Response Fund but, trust me, there are others out there who deem “emergency” to mean that they will let us know after their next trustees meeting in September…. Truly, thank you from all the Trustees of North Cotswold Community Awareness.  We are bowled over by your generosity and professionalism. </a:t>
            </a:r>
            <a:br>
              <a:rPr lang="en-GB" sz="1600" i="1" dirty="0">
                <a:solidFill>
                  <a:srgbClr val="6FC2B4"/>
                </a:solidFill>
                <a:effectLst/>
                <a:ea typeface="Times New Roman" panose="02020603050405020304" pitchFamily="18" charset="0"/>
              </a:rPr>
            </a:br>
            <a:r>
              <a:rPr lang="en-GB" sz="1600" b="1" dirty="0">
                <a:solidFill>
                  <a:srgbClr val="6FC2B4"/>
                </a:solidFill>
                <a:effectLst/>
                <a:ea typeface="Times New Roman" panose="02020603050405020304" pitchFamily="18" charset="0"/>
              </a:rPr>
              <a:t>North Cotswold Community Awareness, Moreton in Marsh</a:t>
            </a:r>
          </a:p>
          <a:p>
            <a:pPr marL="0" indent="0" algn="ctr">
              <a:buNone/>
            </a:pPr>
            <a:endParaRPr lang="en-GB" sz="1600" i="1" dirty="0">
              <a:solidFill>
                <a:srgbClr val="475B6D"/>
              </a:solidFill>
              <a:ea typeface="Calibri" panose="020F0502020204030204" pitchFamily="34" charset="0"/>
            </a:endParaRPr>
          </a:p>
          <a:p>
            <a:pPr marL="0" indent="0" algn="ctr">
              <a:buNone/>
            </a:pPr>
            <a:r>
              <a:rPr lang="en-GB" sz="1600" i="1" dirty="0">
                <a:solidFill>
                  <a:srgbClr val="475B6D"/>
                </a:solidFill>
                <a:ea typeface="Calibri" panose="020F0502020204030204" pitchFamily="34" charset="0"/>
              </a:rPr>
              <a:t>T</a:t>
            </a:r>
            <a:r>
              <a:rPr lang="en-GB" sz="1600" i="1" dirty="0">
                <a:solidFill>
                  <a:srgbClr val="475B6D"/>
                </a:solidFill>
                <a:effectLst/>
                <a:ea typeface="Calibri" panose="020F0502020204030204" pitchFamily="34" charset="0"/>
              </a:rPr>
              <a:t>hank you so much for supporting us during this worrying time. The lead up to 'lockdown' felt like a tsunami was coming.... and we were all trying to brace ourselves for what was to come and desperate to not let down any of the young people who we had a duty of care for . Your kindness and calm manner was helpful and reassuring - it made us realise that we were not going to be alone on this journey. Thank You!!!! </a:t>
            </a:r>
            <a:r>
              <a:rPr lang="en-GB" sz="1600" b="1" dirty="0">
                <a:solidFill>
                  <a:srgbClr val="B0C947"/>
                </a:solidFill>
              </a:rPr>
              <a:t>Tic Plus, Stroud</a:t>
            </a:r>
          </a:p>
          <a:p>
            <a:pPr marL="0" indent="0" algn="ctr">
              <a:buNone/>
            </a:pPr>
            <a:endParaRPr lang="en-GB" sz="1600" dirty="0">
              <a:effectLst/>
              <a:ea typeface="Calibri" panose="020F0502020204030204" pitchFamily="34" charset="0"/>
            </a:endParaRPr>
          </a:p>
          <a:p>
            <a:pPr marL="0" indent="0" algn="ctr">
              <a:buNone/>
            </a:pPr>
            <a:r>
              <a:rPr lang="en-GB" sz="1600" i="1" dirty="0">
                <a:solidFill>
                  <a:srgbClr val="475B6D"/>
                </a:solidFill>
                <a:effectLst/>
                <a:ea typeface="Calibri" panose="020F0502020204030204" pitchFamily="34" charset="0"/>
              </a:rPr>
              <a:t>This has been a really positive experience for us. We found the Grant Manager responsive, empathetic and efficient. The process was quick from application, through the interactions with the grant team, to approval and receiving the funds. This enabled work to be undertaken quickly and prevented further escalation of need. The application form was straight-forward and we appreciated the flexibility shown by the Grants Team, as the needs we were experiencing were changing rapidly on a daily basis. There was no comparable situation to draw on, as the pandemic and subsequent lockdown has been a completely new challenge for us all. </a:t>
            </a:r>
            <a:r>
              <a:rPr lang="en-GB" sz="1600" i="1" dirty="0">
                <a:solidFill>
                  <a:srgbClr val="6FC2B4"/>
                </a:solidFill>
                <a:effectLst/>
                <a:ea typeface="Calibri" panose="020F0502020204030204" pitchFamily="34" charset="0"/>
              </a:rPr>
              <a:t> </a:t>
            </a:r>
            <a:r>
              <a:rPr lang="en-GB" sz="1600" b="1" dirty="0">
                <a:solidFill>
                  <a:srgbClr val="6FC2B4"/>
                </a:solidFill>
                <a:effectLst/>
                <a:ea typeface="Calibri" panose="020F0502020204030204" pitchFamily="34" charset="0"/>
              </a:rPr>
              <a:t>Friends of Kingsholm C of E School</a:t>
            </a:r>
            <a:r>
              <a:rPr lang="en-GB" sz="1600" b="1" dirty="0">
                <a:solidFill>
                  <a:srgbClr val="6FC2B4"/>
                </a:solidFill>
                <a:ea typeface="Calibri" panose="020F0502020204030204" pitchFamily="34" charset="0"/>
              </a:rPr>
              <a:t>, Gloucester</a:t>
            </a:r>
          </a:p>
          <a:p>
            <a:pPr marL="0" indent="0" algn="ctr">
              <a:buNone/>
            </a:pPr>
            <a:endParaRPr lang="en-GB" sz="1600" b="1" dirty="0">
              <a:solidFill>
                <a:srgbClr val="475B6D"/>
              </a:solidFill>
              <a:effectLst/>
              <a:ea typeface="Calibri" panose="020F0502020204030204" pitchFamily="34" charset="0"/>
            </a:endParaRPr>
          </a:p>
          <a:p>
            <a:pPr marL="0" indent="0" algn="ctr">
              <a:lnSpc>
                <a:spcPct val="107000"/>
              </a:lnSpc>
              <a:spcAft>
                <a:spcPts val="800"/>
              </a:spcAft>
              <a:buNone/>
            </a:pPr>
            <a:r>
              <a:rPr lang="en-GB" sz="1600" i="1" dirty="0">
                <a:solidFill>
                  <a:srgbClr val="475B6D"/>
                </a:solidFill>
                <a:effectLst/>
                <a:ea typeface="Calibri" panose="020F0502020204030204" pitchFamily="34" charset="0"/>
                <a:cs typeface="Times New Roman" panose="02020603050405020304" pitchFamily="18" charset="0"/>
              </a:rPr>
              <a:t>On behalf of all small local charities, thanks for making this funding available and turning applications around so quickly.  </a:t>
            </a:r>
            <a:br>
              <a:rPr lang="en-GB" sz="1600" i="1" dirty="0">
                <a:solidFill>
                  <a:srgbClr val="475B6D"/>
                </a:solidFill>
                <a:effectLst/>
                <a:ea typeface="Calibri" panose="020F0502020204030204" pitchFamily="34" charset="0"/>
                <a:cs typeface="Times New Roman" panose="02020603050405020304" pitchFamily="18" charset="0"/>
              </a:rPr>
            </a:br>
            <a:r>
              <a:rPr lang="en-GB" sz="1600" i="1" dirty="0">
                <a:solidFill>
                  <a:srgbClr val="475B6D"/>
                </a:solidFill>
                <a:effectLst/>
                <a:ea typeface="Calibri" panose="020F0502020204030204" pitchFamily="34" charset="0"/>
                <a:cs typeface="Times New Roman" panose="02020603050405020304" pitchFamily="18" charset="0"/>
              </a:rPr>
              <a:t>So much appreciated!</a:t>
            </a:r>
            <a:r>
              <a:rPr lang="en-GB" sz="1600" i="1" dirty="0">
                <a:ea typeface="Calibri" panose="020F0502020204030204" pitchFamily="34" charset="0"/>
                <a:cs typeface="Times New Roman" panose="02020603050405020304" pitchFamily="18" charset="0"/>
              </a:rPr>
              <a:t> </a:t>
            </a:r>
            <a:r>
              <a:rPr lang="en-GB" sz="1600" b="1" dirty="0">
                <a:solidFill>
                  <a:srgbClr val="B0C947"/>
                </a:solidFill>
                <a:effectLst/>
                <a:ea typeface="Calibri" panose="020F0502020204030204" pitchFamily="34" charset="0"/>
                <a:cs typeface="Times New Roman" panose="02020603050405020304" pitchFamily="18" charset="0"/>
              </a:rPr>
              <a:t>Pam, Forest Pulse</a:t>
            </a:r>
          </a:p>
          <a:p>
            <a:pPr marL="0" indent="0" algn="ctr">
              <a:lnSpc>
                <a:spcPct val="107000"/>
              </a:lnSpc>
              <a:spcAft>
                <a:spcPts val="800"/>
              </a:spcAft>
              <a:buNone/>
            </a:pPr>
            <a:r>
              <a:rPr lang="en-GB" sz="1600" b="0" i="1" dirty="0">
                <a:solidFill>
                  <a:srgbClr val="475B6D"/>
                </a:solidFill>
                <a:effectLst/>
              </a:rPr>
              <a:t>The application process was simple and your rapid response was impressive. I wish more emergency funding schemes could work as quickly as you do - you clearly understand that emergency responses means that grants have to get out to organisations at high speed. </a:t>
            </a:r>
            <a:br>
              <a:rPr lang="en-GB" sz="1600" b="0" i="1" dirty="0">
                <a:solidFill>
                  <a:srgbClr val="6FC2B4"/>
                </a:solidFill>
                <a:effectLst/>
              </a:rPr>
            </a:br>
            <a:r>
              <a:rPr lang="en-GB" sz="1600" b="1" dirty="0">
                <a:solidFill>
                  <a:srgbClr val="6FC2B4"/>
                </a:solidFill>
                <a:effectLst/>
              </a:rPr>
              <a:t>Play Gloucestershire, Gloucester</a:t>
            </a:r>
            <a:endParaRPr lang="en-GB" sz="1600" b="1" dirty="0">
              <a:solidFill>
                <a:srgbClr val="6FC2B4"/>
              </a:solidFill>
              <a:effectLst/>
              <a:ea typeface="Calibri" panose="020F0502020204030204" pitchFamily="34" charset="0"/>
              <a:cs typeface="Times New Roman" panose="02020603050405020304" pitchFamily="18" charset="0"/>
            </a:endParaRPr>
          </a:p>
          <a:p>
            <a:pPr marL="0" indent="0">
              <a:buNone/>
            </a:pPr>
            <a:endParaRPr lang="en-GB" sz="1800" b="1" dirty="0">
              <a:solidFill>
                <a:srgbClr val="475B6D"/>
              </a:solidFill>
              <a:effectLst/>
              <a:ea typeface="Calibri" panose="020F0502020204030204" pitchFamily="34" charset="0"/>
            </a:endParaRPr>
          </a:p>
          <a:p>
            <a:pPr marL="0" indent="0">
              <a:spcAft>
                <a:spcPts val="0"/>
              </a:spcAft>
              <a:buNone/>
            </a:pP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35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416503" y="384793"/>
            <a:ext cx="11015763" cy="291382"/>
          </a:xfrm>
        </p:spPr>
        <p:txBody>
          <a:bodyPr>
            <a:normAutofit fontScale="90000"/>
          </a:bodyPr>
          <a:lstStyle/>
          <a:p>
            <a:br>
              <a:rPr lang="en-GB" dirty="0">
                <a:solidFill>
                  <a:srgbClr val="475B6D"/>
                </a:solidFill>
              </a:rPr>
            </a:br>
            <a:r>
              <a:rPr lang="en-GB" sz="3100" dirty="0">
                <a:solidFill>
                  <a:srgbClr val="475B6D"/>
                </a:solidFill>
                <a:latin typeface="+mn-lt"/>
              </a:rPr>
              <a:t> </a:t>
            </a:r>
            <a:r>
              <a:rPr lang="en-GB" sz="3600" dirty="0">
                <a:solidFill>
                  <a:srgbClr val="475B6D"/>
                </a:solidFill>
                <a:latin typeface="+mn-lt"/>
              </a:rPr>
              <a:t>PR and Marketing Activity</a:t>
            </a:r>
            <a:br>
              <a:rPr lang="en-GB" dirty="0">
                <a:solidFill>
                  <a:srgbClr val="475B6D"/>
                </a:solidFill>
              </a:rPr>
            </a:br>
            <a:r>
              <a:rPr lang="en-GB" dirty="0">
                <a:solidFill>
                  <a:srgbClr val="475B6D"/>
                </a:solidFill>
              </a:rPr>
              <a:t> </a:t>
            </a:r>
            <a:br>
              <a:rPr lang="en-GB" dirty="0">
                <a:solidFill>
                  <a:srgbClr val="475B6D"/>
                </a:solidFill>
              </a:rPr>
            </a:br>
            <a:endParaRPr lang="en-GB" dirty="0"/>
          </a:p>
        </p:txBody>
      </p:sp>
      <p:sp>
        <p:nvSpPr>
          <p:cNvPr id="12" name="TextBox 11">
            <a:extLst>
              <a:ext uri="{FF2B5EF4-FFF2-40B4-BE49-F238E27FC236}">
                <a16:creationId xmlns:a16="http://schemas.microsoft.com/office/drawing/2014/main" id="{FB58AEC0-37C8-4D7B-B271-C063E0917D8E}"/>
              </a:ext>
            </a:extLst>
          </p:cNvPr>
          <p:cNvSpPr txBox="1"/>
          <p:nvPr/>
        </p:nvSpPr>
        <p:spPr>
          <a:xfrm>
            <a:off x="3404352" y="2678852"/>
            <a:ext cx="2373532" cy="1569660"/>
          </a:xfrm>
          <a:prstGeom prst="rect">
            <a:avLst/>
          </a:prstGeom>
          <a:noFill/>
          <a:ln w="19050">
            <a:solidFill>
              <a:srgbClr val="6FC2B4"/>
            </a:solidFill>
          </a:ln>
        </p:spPr>
        <p:txBody>
          <a:bodyPr wrap="square" rtlCol="0">
            <a:spAutoFit/>
          </a:bodyPr>
          <a:lstStyle/>
          <a:p>
            <a:pPr algn="ctr"/>
            <a:r>
              <a:rPr lang="en-GB" sz="1600" dirty="0">
                <a:solidFill>
                  <a:srgbClr val="475B6D"/>
                </a:solidFill>
              </a:rPr>
              <a:t>TV Interviews and mentions x 3</a:t>
            </a:r>
          </a:p>
          <a:p>
            <a:pPr algn="ctr"/>
            <a:r>
              <a:rPr lang="en-GB" sz="1600" dirty="0">
                <a:solidFill>
                  <a:srgbClr val="475B6D"/>
                </a:solidFill>
              </a:rPr>
              <a:t>Radio Interviews x 10</a:t>
            </a:r>
          </a:p>
          <a:p>
            <a:pPr algn="ctr"/>
            <a:r>
              <a:rPr lang="en-GB" sz="1600" dirty="0">
                <a:solidFill>
                  <a:srgbClr val="475B6D"/>
                </a:solidFill>
              </a:rPr>
              <a:t>Punchline article x 1</a:t>
            </a:r>
          </a:p>
          <a:p>
            <a:pPr algn="ctr"/>
            <a:r>
              <a:rPr lang="en-GB" sz="1600" dirty="0">
                <a:solidFill>
                  <a:srgbClr val="475B6D"/>
                </a:solidFill>
              </a:rPr>
              <a:t>Western Daily Press mentions x 2 </a:t>
            </a:r>
          </a:p>
        </p:txBody>
      </p:sp>
      <p:sp>
        <p:nvSpPr>
          <p:cNvPr id="19" name="TextBox 18">
            <a:extLst>
              <a:ext uri="{FF2B5EF4-FFF2-40B4-BE49-F238E27FC236}">
                <a16:creationId xmlns:a16="http://schemas.microsoft.com/office/drawing/2014/main" id="{41578F69-F26B-4BDE-B261-4662C8EA8B0A}"/>
              </a:ext>
            </a:extLst>
          </p:cNvPr>
          <p:cNvSpPr txBox="1"/>
          <p:nvPr/>
        </p:nvSpPr>
        <p:spPr>
          <a:xfrm>
            <a:off x="6215397" y="1650297"/>
            <a:ext cx="2829103" cy="523220"/>
          </a:xfrm>
          <a:prstGeom prst="rect">
            <a:avLst/>
          </a:prstGeom>
          <a:noFill/>
        </p:spPr>
        <p:txBody>
          <a:bodyPr wrap="square" rtlCol="0">
            <a:spAutoFit/>
          </a:bodyPr>
          <a:lstStyle/>
          <a:p>
            <a:pPr algn="ctr"/>
            <a:r>
              <a:rPr lang="en-GB" sz="1400" dirty="0">
                <a:solidFill>
                  <a:srgbClr val="475B6D"/>
                </a:solidFill>
              </a:rPr>
              <a:t>Post Views from 1000 - 1892</a:t>
            </a:r>
          </a:p>
          <a:p>
            <a:pPr algn="ctr"/>
            <a:r>
              <a:rPr lang="en-GB" sz="1400" dirty="0">
                <a:solidFill>
                  <a:srgbClr val="475B6D"/>
                </a:solidFill>
              </a:rPr>
              <a:t>Engagement 20 likes to 53 likes</a:t>
            </a:r>
          </a:p>
        </p:txBody>
      </p:sp>
      <p:pic>
        <p:nvPicPr>
          <p:cNvPr id="27" name="Picture 26" descr="A picture containing bird&#10;&#10;Description automatically generated">
            <a:extLst>
              <a:ext uri="{FF2B5EF4-FFF2-40B4-BE49-F238E27FC236}">
                <a16:creationId xmlns:a16="http://schemas.microsoft.com/office/drawing/2014/main" id="{B966D88A-5497-4BC2-845E-BFCF04A98B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0257" y="2549189"/>
            <a:ext cx="884661" cy="884661"/>
          </a:xfrm>
          <a:prstGeom prst="rect">
            <a:avLst/>
          </a:prstGeom>
        </p:spPr>
      </p:pic>
      <p:pic>
        <p:nvPicPr>
          <p:cNvPr id="30" name="Picture 29" descr="A close up of a sign&#10;&#10;Description automatically generated">
            <a:extLst>
              <a:ext uri="{FF2B5EF4-FFF2-40B4-BE49-F238E27FC236}">
                <a16:creationId xmlns:a16="http://schemas.microsoft.com/office/drawing/2014/main" id="{D9B1A0B4-8EE7-4939-874A-163002AA325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94267" y="664054"/>
            <a:ext cx="1471363" cy="977231"/>
          </a:xfrm>
          <a:prstGeom prst="rect">
            <a:avLst/>
          </a:prstGeom>
        </p:spPr>
      </p:pic>
      <p:pic>
        <p:nvPicPr>
          <p:cNvPr id="3" name="Picture 2" descr="A screen shot of a social media post&#10;&#10;Description automatically generated">
            <a:extLst>
              <a:ext uri="{FF2B5EF4-FFF2-40B4-BE49-F238E27FC236}">
                <a16:creationId xmlns:a16="http://schemas.microsoft.com/office/drawing/2014/main" id="{9724E70D-B11B-429B-9873-6236E60116A7}"/>
              </a:ext>
            </a:extLst>
          </p:cNvPr>
          <p:cNvPicPr>
            <a:picLocks noChangeAspect="1"/>
          </p:cNvPicPr>
          <p:nvPr/>
        </p:nvPicPr>
        <p:blipFill rotWithShape="1">
          <a:blip r:embed="rId6">
            <a:extLst>
              <a:ext uri="{28A0092B-C50C-407E-A947-70E740481C1C}">
                <a14:useLocalDpi xmlns:a14="http://schemas.microsoft.com/office/drawing/2010/main" val="0"/>
              </a:ext>
            </a:extLst>
          </a:blip>
          <a:srcRect t="11155" b="6795"/>
          <a:stretch/>
        </p:blipFill>
        <p:spPr>
          <a:xfrm>
            <a:off x="9116670" y="3013170"/>
            <a:ext cx="2588922" cy="3749656"/>
          </a:xfrm>
          <a:prstGeom prst="rect">
            <a:avLst/>
          </a:prstGeom>
          <a:ln w="12700">
            <a:solidFill>
              <a:srgbClr val="B0C947"/>
            </a:solidFill>
          </a:ln>
        </p:spPr>
      </p:pic>
      <p:pic>
        <p:nvPicPr>
          <p:cNvPr id="4" name="Picture 3" descr="A screenshot of a cell phone&#10;&#10;Description automatically generated">
            <a:extLst>
              <a:ext uri="{FF2B5EF4-FFF2-40B4-BE49-F238E27FC236}">
                <a16:creationId xmlns:a16="http://schemas.microsoft.com/office/drawing/2014/main" id="{4A39D320-ADE5-4E88-8E1C-B466927440B7}"/>
              </a:ext>
            </a:extLst>
          </p:cNvPr>
          <p:cNvPicPr>
            <a:picLocks noChangeAspect="1"/>
          </p:cNvPicPr>
          <p:nvPr/>
        </p:nvPicPr>
        <p:blipFill rotWithShape="1">
          <a:blip r:embed="rId7">
            <a:extLst>
              <a:ext uri="{28A0092B-C50C-407E-A947-70E740481C1C}">
                <a14:useLocalDpi xmlns:a14="http://schemas.microsoft.com/office/drawing/2010/main" val="0"/>
              </a:ext>
            </a:extLst>
          </a:blip>
          <a:srcRect t="11039" b="7118"/>
          <a:stretch/>
        </p:blipFill>
        <p:spPr>
          <a:xfrm>
            <a:off x="143688" y="553156"/>
            <a:ext cx="2723989" cy="4251393"/>
          </a:xfrm>
          <a:prstGeom prst="rect">
            <a:avLst/>
          </a:prstGeom>
          <a:ln w="19050">
            <a:solidFill>
              <a:srgbClr val="B0C947"/>
            </a:solidFill>
          </a:ln>
        </p:spPr>
      </p:pic>
      <p:sp>
        <p:nvSpPr>
          <p:cNvPr id="7" name="Speech Bubble: Oval 6">
            <a:extLst>
              <a:ext uri="{FF2B5EF4-FFF2-40B4-BE49-F238E27FC236}">
                <a16:creationId xmlns:a16="http://schemas.microsoft.com/office/drawing/2014/main" id="{CADDAEFD-5913-4DFF-89B3-A0327D4A0A37}"/>
              </a:ext>
            </a:extLst>
          </p:cNvPr>
          <p:cNvSpPr/>
          <p:nvPr/>
        </p:nvSpPr>
        <p:spPr>
          <a:xfrm>
            <a:off x="3136701" y="552901"/>
            <a:ext cx="2787684" cy="1908333"/>
          </a:xfrm>
          <a:prstGeom prst="wedgeEllipseCallout">
            <a:avLst>
              <a:gd name="adj1" fmla="val -48893"/>
              <a:gd name="adj2" fmla="val 57346"/>
            </a:avLst>
          </a:prstGeom>
          <a:solidFill>
            <a:srgbClr val="6FC2B4"/>
          </a:solidFill>
          <a:ln>
            <a:solidFill>
              <a:srgbClr val="6FC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Listen to Talitha on BBC Radio Gloucestershire, </a:t>
            </a:r>
          </a:p>
          <a:p>
            <a:pPr algn="ctr"/>
            <a:r>
              <a:rPr lang="en-GB" sz="1400" dirty="0">
                <a:solidFill>
                  <a:schemeClr val="bg1"/>
                </a:solidFill>
              </a:rPr>
              <a:t>Reflections on </a:t>
            </a:r>
            <a:r>
              <a:rPr lang="en-GB" sz="1400" b="1" dirty="0">
                <a:solidFill>
                  <a:schemeClr val="bg1"/>
                </a:solidFill>
              </a:rPr>
              <a:t>100</a:t>
            </a:r>
            <a:r>
              <a:rPr lang="en-GB" sz="1400" dirty="0">
                <a:solidFill>
                  <a:schemeClr val="bg1"/>
                </a:solidFill>
              </a:rPr>
              <a:t> days in lockdown </a:t>
            </a:r>
          </a:p>
          <a:p>
            <a:pPr algn="ctr"/>
            <a:endParaRPr lang="en-GB" sz="1400" dirty="0">
              <a:solidFill>
                <a:schemeClr val="bg1"/>
              </a:solidFill>
              <a:hlinkClick r:id="rId8">
                <a:extLst>
                  <a:ext uri="{A12FA001-AC4F-418D-AE19-62706E023703}">
                    <ahyp:hlinkClr xmlns:ahyp="http://schemas.microsoft.com/office/drawing/2018/hyperlinkcolor" val="tx"/>
                  </a:ext>
                </a:extLst>
              </a:hlinkClick>
            </a:endParaRPr>
          </a:p>
          <a:p>
            <a:pPr algn="ctr"/>
            <a:r>
              <a:rPr lang="en-GB" sz="1400" dirty="0">
                <a:solidFill>
                  <a:schemeClr val="bg1"/>
                </a:solidFill>
                <a:hlinkClick r:id="rId8">
                  <a:extLst>
                    <a:ext uri="{A12FA001-AC4F-418D-AE19-62706E023703}">
                      <ahyp:hlinkClr xmlns:ahyp="http://schemas.microsoft.com/office/drawing/2018/hyperlinkcolor" val="tx"/>
                    </a:ext>
                  </a:extLst>
                </a:hlinkClick>
              </a:rPr>
              <a:t>CLICK HERE</a:t>
            </a:r>
            <a:endParaRPr lang="en-GB" sz="1400" dirty="0">
              <a:solidFill>
                <a:schemeClr val="bg1"/>
              </a:solidFill>
            </a:endParaRPr>
          </a:p>
        </p:txBody>
      </p:sp>
      <p:sp>
        <p:nvSpPr>
          <p:cNvPr id="13" name="Rectangle 12">
            <a:extLst>
              <a:ext uri="{FF2B5EF4-FFF2-40B4-BE49-F238E27FC236}">
                <a16:creationId xmlns:a16="http://schemas.microsoft.com/office/drawing/2014/main" id="{996CA4FC-03B4-4489-9847-6A5A092E6F3A}"/>
              </a:ext>
            </a:extLst>
          </p:cNvPr>
          <p:cNvSpPr/>
          <p:nvPr/>
        </p:nvSpPr>
        <p:spPr>
          <a:xfrm>
            <a:off x="6142331" y="387634"/>
            <a:ext cx="2626705" cy="1890188"/>
          </a:xfrm>
          <a:prstGeom prst="rect">
            <a:avLst/>
          </a:prstGeom>
          <a:noFill/>
          <a:ln>
            <a:solidFill>
              <a:srgbClr val="47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A097A99-8DAD-49BA-AB59-3E57F9D38116}"/>
              </a:ext>
            </a:extLst>
          </p:cNvPr>
          <p:cNvSpPr/>
          <p:nvPr/>
        </p:nvSpPr>
        <p:spPr>
          <a:xfrm>
            <a:off x="6193409" y="2461489"/>
            <a:ext cx="2626705" cy="1890188"/>
          </a:xfrm>
          <a:prstGeom prst="rect">
            <a:avLst/>
          </a:prstGeom>
          <a:noFill/>
          <a:ln>
            <a:solidFill>
              <a:srgbClr val="47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8201EE3-1D87-45CA-BF3B-0121DD147CE7}"/>
              </a:ext>
            </a:extLst>
          </p:cNvPr>
          <p:cNvSpPr txBox="1"/>
          <p:nvPr/>
        </p:nvSpPr>
        <p:spPr>
          <a:xfrm>
            <a:off x="6401063" y="3419987"/>
            <a:ext cx="2457770" cy="954107"/>
          </a:xfrm>
          <a:prstGeom prst="rect">
            <a:avLst/>
          </a:prstGeom>
          <a:noFill/>
        </p:spPr>
        <p:txBody>
          <a:bodyPr wrap="square">
            <a:spAutoFit/>
          </a:bodyPr>
          <a:lstStyle/>
          <a:p>
            <a:pPr algn="ctr"/>
            <a:r>
              <a:rPr lang="en-GB" sz="1400" dirty="0">
                <a:solidFill>
                  <a:srgbClr val="475B6D"/>
                </a:solidFill>
              </a:rPr>
              <a:t>Twitter feed</a:t>
            </a:r>
          </a:p>
          <a:p>
            <a:pPr algn="ctr"/>
            <a:r>
              <a:rPr lang="en-GB" sz="1400" dirty="0">
                <a:solidFill>
                  <a:srgbClr val="475B6D"/>
                </a:solidFill>
              </a:rPr>
              <a:t>360 Tweets</a:t>
            </a:r>
          </a:p>
          <a:p>
            <a:pPr algn="ctr"/>
            <a:r>
              <a:rPr lang="en-GB" sz="1400" dirty="0">
                <a:solidFill>
                  <a:srgbClr val="475B6D"/>
                </a:solidFill>
              </a:rPr>
              <a:t>Followers from 280 to 658</a:t>
            </a:r>
          </a:p>
          <a:p>
            <a:pPr algn="ctr"/>
            <a:r>
              <a:rPr lang="en-GB" sz="1400" dirty="0">
                <a:solidFill>
                  <a:srgbClr val="475B6D"/>
                </a:solidFill>
              </a:rPr>
              <a:t>Following 659 - 1182 </a:t>
            </a:r>
          </a:p>
        </p:txBody>
      </p:sp>
      <p:sp>
        <p:nvSpPr>
          <p:cNvPr id="26" name="Rectangle 25">
            <a:extLst>
              <a:ext uri="{FF2B5EF4-FFF2-40B4-BE49-F238E27FC236}">
                <a16:creationId xmlns:a16="http://schemas.microsoft.com/office/drawing/2014/main" id="{AC10AA55-046B-427C-A93C-F203E4E17F4C}"/>
              </a:ext>
            </a:extLst>
          </p:cNvPr>
          <p:cNvSpPr/>
          <p:nvPr/>
        </p:nvSpPr>
        <p:spPr>
          <a:xfrm>
            <a:off x="6238238" y="4611988"/>
            <a:ext cx="2626705" cy="1890188"/>
          </a:xfrm>
          <a:prstGeom prst="rect">
            <a:avLst/>
          </a:prstGeom>
          <a:noFill/>
          <a:ln>
            <a:solidFill>
              <a:srgbClr val="475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Facebook - Free social media icons">
            <a:extLst>
              <a:ext uri="{FF2B5EF4-FFF2-40B4-BE49-F238E27FC236}">
                <a16:creationId xmlns:a16="http://schemas.microsoft.com/office/drawing/2014/main" id="{22700451-48C9-4FC4-AE65-906FDB0065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957" r="23820"/>
          <a:stretch/>
        </p:blipFill>
        <p:spPr bwMode="auto">
          <a:xfrm>
            <a:off x="7180257" y="4753300"/>
            <a:ext cx="839104" cy="84484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11ED53E-2903-4AA1-AFBB-98A46E02229D}"/>
              </a:ext>
            </a:extLst>
          </p:cNvPr>
          <p:cNvSpPr txBox="1"/>
          <p:nvPr/>
        </p:nvSpPr>
        <p:spPr>
          <a:xfrm>
            <a:off x="6349879" y="5620921"/>
            <a:ext cx="2457770" cy="738664"/>
          </a:xfrm>
          <a:prstGeom prst="rect">
            <a:avLst/>
          </a:prstGeom>
          <a:noFill/>
        </p:spPr>
        <p:txBody>
          <a:bodyPr wrap="square">
            <a:spAutoFit/>
          </a:bodyPr>
          <a:lstStyle/>
          <a:p>
            <a:pPr algn="ctr"/>
            <a:r>
              <a:rPr lang="en-GB" sz="1400" dirty="0">
                <a:solidFill>
                  <a:srgbClr val="475B6D"/>
                </a:solidFill>
              </a:rPr>
              <a:t>Followers increased to 130</a:t>
            </a:r>
          </a:p>
          <a:p>
            <a:pPr algn="ctr"/>
            <a:r>
              <a:rPr lang="en-GB" sz="1400" dirty="0">
                <a:solidFill>
                  <a:srgbClr val="475B6D"/>
                </a:solidFill>
              </a:rPr>
              <a:t>Tagged posts 8 from none previously</a:t>
            </a:r>
          </a:p>
        </p:txBody>
      </p:sp>
      <p:pic>
        <p:nvPicPr>
          <p:cNvPr id="1028" name="Picture 4">
            <a:extLst>
              <a:ext uri="{FF2B5EF4-FFF2-40B4-BE49-F238E27FC236}">
                <a16:creationId xmlns:a16="http://schemas.microsoft.com/office/drawing/2014/main" id="{22750812-9A69-407E-BB71-67553A6B0F2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9630"/>
          <a:stretch/>
        </p:blipFill>
        <p:spPr bwMode="auto">
          <a:xfrm>
            <a:off x="3272905" y="5076208"/>
            <a:ext cx="2701432" cy="1529167"/>
          </a:xfrm>
          <a:prstGeom prst="rect">
            <a:avLst/>
          </a:prstGeom>
          <a:noFill/>
          <a:ln w="28575">
            <a:solidFill>
              <a:srgbClr val="475B6D"/>
            </a:solidFill>
          </a:ln>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82983C8-7759-4B3F-9F05-C57812763FB6}"/>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753" y="4932333"/>
            <a:ext cx="2897338" cy="1816918"/>
          </a:xfrm>
          <a:prstGeom prst="rect">
            <a:avLst/>
          </a:prstGeom>
          <a:noFill/>
          <a:ln>
            <a:solidFill>
              <a:srgbClr val="475B6D"/>
            </a:solidFill>
          </a:ln>
        </p:spPr>
      </p:pic>
      <p:pic>
        <p:nvPicPr>
          <p:cNvPr id="38" name="Picture 37">
            <a:extLst>
              <a:ext uri="{FF2B5EF4-FFF2-40B4-BE49-F238E27FC236}">
                <a16:creationId xmlns:a16="http://schemas.microsoft.com/office/drawing/2014/main" id="{2959294F-1E33-4521-B9A4-A1237A73BF43}"/>
              </a:ext>
            </a:extLst>
          </p:cNvPr>
          <p:cNvPicPr/>
          <p:nvPr/>
        </p:nvPicPr>
        <p:blipFill rotWithShape="1">
          <a:blip r:embed="rId12" cstate="print">
            <a:extLst>
              <a:ext uri="{28A0092B-C50C-407E-A947-70E740481C1C}">
                <a14:useLocalDpi xmlns:a14="http://schemas.microsoft.com/office/drawing/2010/main" val="0"/>
              </a:ext>
            </a:extLst>
          </a:blip>
          <a:srcRect l="2773" t="3507" r="2795" b="14956"/>
          <a:stretch/>
        </p:blipFill>
        <p:spPr bwMode="auto">
          <a:xfrm>
            <a:off x="9116670" y="152258"/>
            <a:ext cx="2626705" cy="2743200"/>
          </a:xfrm>
          <a:prstGeom prst="rect">
            <a:avLst/>
          </a:prstGeom>
          <a:noFill/>
          <a:ln w="19050">
            <a:solidFill>
              <a:srgbClr val="6FC2B4"/>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2A9DA12-18FE-471C-919D-B697FC6B39E9}"/>
              </a:ext>
            </a:extLst>
          </p:cNvPr>
          <p:cNvSpPr txBox="1"/>
          <p:nvPr/>
        </p:nvSpPr>
        <p:spPr>
          <a:xfrm>
            <a:off x="3251553" y="4364778"/>
            <a:ext cx="2765634" cy="523220"/>
          </a:xfrm>
          <a:prstGeom prst="rect">
            <a:avLst/>
          </a:prstGeom>
          <a:noFill/>
          <a:ln>
            <a:solidFill>
              <a:schemeClr val="bg2">
                <a:lumMod val="50000"/>
              </a:schemeClr>
            </a:solidFill>
          </a:ln>
        </p:spPr>
        <p:txBody>
          <a:bodyPr wrap="square" rtlCol="0">
            <a:spAutoFit/>
          </a:bodyPr>
          <a:lstStyle/>
          <a:p>
            <a:pPr algn="ctr"/>
            <a:r>
              <a:rPr lang="en-GB" sz="1400" dirty="0">
                <a:solidFill>
                  <a:schemeClr val="bg2">
                    <a:lumMod val="25000"/>
                  </a:schemeClr>
                </a:solidFill>
              </a:rPr>
              <a:t>Steve Knibbs BBC News, Interviewing Talitha for Points West </a:t>
            </a:r>
          </a:p>
        </p:txBody>
      </p:sp>
    </p:spTree>
    <p:extLst>
      <p:ext uri="{BB962C8B-B14F-4D97-AF65-F5344CB8AC3E}">
        <p14:creationId xmlns:p14="http://schemas.microsoft.com/office/powerpoint/2010/main" val="328660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6998-64D9-4696-904E-9E226C24CCA6}"/>
              </a:ext>
            </a:extLst>
          </p:cNvPr>
          <p:cNvSpPr>
            <a:spLocks noGrp="1"/>
          </p:cNvSpPr>
          <p:nvPr>
            <p:ph type="title"/>
          </p:nvPr>
        </p:nvSpPr>
        <p:spPr>
          <a:xfrm>
            <a:off x="197768" y="183995"/>
            <a:ext cx="11750392" cy="646330"/>
          </a:xfrm>
        </p:spPr>
        <p:txBody>
          <a:bodyPr>
            <a:normAutofit/>
          </a:bodyPr>
          <a:lstStyle/>
          <a:p>
            <a:r>
              <a:rPr lang="en-GB" sz="3200" dirty="0">
                <a:solidFill>
                  <a:srgbClr val="475B6D"/>
                </a:solidFill>
                <a:latin typeface="+mn-lt"/>
              </a:rPr>
              <a:t>Marketing engagement across the third sector</a:t>
            </a:r>
            <a:endParaRPr lang="en-GB" sz="3200" dirty="0">
              <a:latin typeface="+mn-lt"/>
            </a:endParaRPr>
          </a:p>
        </p:txBody>
      </p:sp>
      <p:pic>
        <p:nvPicPr>
          <p:cNvPr id="22" name="Picture 21" descr="A screenshot of a cell phone&#10;&#10;Description automatically generated">
            <a:extLst>
              <a:ext uri="{FF2B5EF4-FFF2-40B4-BE49-F238E27FC236}">
                <a16:creationId xmlns:a16="http://schemas.microsoft.com/office/drawing/2014/main" id="{E6B2F88A-6ED4-44A8-A60F-37B608417707}"/>
              </a:ext>
            </a:extLst>
          </p:cNvPr>
          <p:cNvPicPr>
            <a:picLocks noChangeAspect="1"/>
          </p:cNvPicPr>
          <p:nvPr/>
        </p:nvPicPr>
        <p:blipFill rotWithShape="1">
          <a:blip r:embed="rId2">
            <a:extLst>
              <a:ext uri="{28A0092B-C50C-407E-A947-70E740481C1C}">
                <a14:useLocalDpi xmlns:a14="http://schemas.microsoft.com/office/drawing/2010/main" val="0"/>
              </a:ext>
            </a:extLst>
          </a:blip>
          <a:srcRect t="3575" b="7088"/>
          <a:stretch/>
        </p:blipFill>
        <p:spPr>
          <a:xfrm>
            <a:off x="4323644" y="1320800"/>
            <a:ext cx="3168274" cy="4744670"/>
          </a:xfrm>
          <a:prstGeom prst="rect">
            <a:avLst/>
          </a:prstGeom>
          <a:ln w="19050">
            <a:solidFill>
              <a:srgbClr val="475B6D"/>
            </a:solidFill>
          </a:ln>
        </p:spPr>
      </p:pic>
      <p:pic>
        <p:nvPicPr>
          <p:cNvPr id="15" name="Picture 14">
            <a:extLst>
              <a:ext uri="{FF2B5EF4-FFF2-40B4-BE49-F238E27FC236}">
                <a16:creationId xmlns:a16="http://schemas.microsoft.com/office/drawing/2014/main" id="{4E1C6D46-556F-4AF0-8F13-E659B87830DB}"/>
              </a:ext>
            </a:extLst>
          </p:cNvPr>
          <p:cNvPicPr/>
          <p:nvPr/>
        </p:nvPicPr>
        <p:blipFill rotWithShape="1">
          <a:blip r:embed="rId3">
            <a:extLst>
              <a:ext uri="{28A0092B-C50C-407E-A947-70E740481C1C}">
                <a14:useLocalDpi xmlns:a14="http://schemas.microsoft.com/office/drawing/2010/main" val="0"/>
              </a:ext>
            </a:extLst>
          </a:blip>
          <a:srcRect l="1923" t="10000" r="2877" b="14374"/>
          <a:stretch/>
        </p:blipFill>
        <p:spPr bwMode="auto">
          <a:xfrm>
            <a:off x="612019" y="1320800"/>
            <a:ext cx="3051110" cy="4744671"/>
          </a:xfrm>
          <a:prstGeom prst="rect">
            <a:avLst/>
          </a:prstGeom>
          <a:noFill/>
          <a:ln w="19050" cap="flat" cmpd="sng" algn="ctr">
            <a:solidFill>
              <a:srgbClr val="B0C947"/>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6" name="Content Placeholder 13" descr="A screenshot of a cell phone&#10;&#10;Description automatically generated">
            <a:extLst>
              <a:ext uri="{FF2B5EF4-FFF2-40B4-BE49-F238E27FC236}">
                <a16:creationId xmlns:a16="http://schemas.microsoft.com/office/drawing/2014/main" id="{3EEF26A1-4F6E-4A48-BD5C-AA1512B18B3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0642" b="14575"/>
          <a:stretch/>
        </p:blipFill>
        <p:spPr>
          <a:xfrm>
            <a:off x="8152433" y="1158926"/>
            <a:ext cx="3400021" cy="4881144"/>
          </a:xfrm>
          <a:ln w="12700">
            <a:solidFill>
              <a:srgbClr val="6FC2B4"/>
            </a:solidFill>
          </a:ln>
        </p:spPr>
      </p:pic>
    </p:spTree>
    <p:extLst>
      <p:ext uri="{BB962C8B-B14F-4D97-AF65-F5344CB8AC3E}">
        <p14:creationId xmlns:p14="http://schemas.microsoft.com/office/powerpoint/2010/main" val="410852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838200" y="826037"/>
            <a:ext cx="10515600" cy="351693"/>
          </a:xfrm>
        </p:spPr>
        <p:txBody>
          <a:bodyPr>
            <a:normAutofit fontScale="90000"/>
          </a:bodyPr>
          <a:lstStyle/>
          <a:p>
            <a:br>
              <a:rPr lang="en-GB" dirty="0">
                <a:solidFill>
                  <a:srgbClr val="475B6D"/>
                </a:solidFill>
              </a:rPr>
            </a:br>
            <a:r>
              <a:rPr lang="en-GB" sz="3100" dirty="0">
                <a:solidFill>
                  <a:srgbClr val="475B6D"/>
                </a:solidFill>
                <a:latin typeface="+mn-lt"/>
              </a:rPr>
              <a:t>Collaboration: Gloucestershire Funders</a:t>
            </a:r>
            <a:br>
              <a:rPr lang="en-GB" dirty="0">
                <a:solidFill>
                  <a:srgbClr val="475B6D"/>
                </a:solidFill>
              </a:rPr>
            </a:br>
            <a:br>
              <a:rPr lang="en-GB" sz="1600" u="sng" dirty="0">
                <a:solidFill>
                  <a:srgbClr val="6FC2B4"/>
                </a:solidFill>
              </a:rPr>
            </a:br>
            <a:br>
              <a:rPr lang="en-GB" dirty="0">
                <a:solidFill>
                  <a:srgbClr val="475B6D"/>
                </a:solidFill>
              </a:rPr>
            </a:br>
            <a:endParaRPr lang="en-GB" dirty="0"/>
          </a:p>
        </p:txBody>
      </p:sp>
      <p:sp>
        <p:nvSpPr>
          <p:cNvPr id="3" name="Content Placeholder 2">
            <a:extLst>
              <a:ext uri="{FF2B5EF4-FFF2-40B4-BE49-F238E27FC236}">
                <a16:creationId xmlns:a16="http://schemas.microsoft.com/office/drawing/2014/main" id="{AA0F8437-D255-4DBA-B912-9000B3678C33}"/>
              </a:ext>
            </a:extLst>
          </p:cNvPr>
          <p:cNvSpPr>
            <a:spLocks noGrp="1"/>
          </p:cNvSpPr>
          <p:nvPr>
            <p:ph idx="1"/>
          </p:nvPr>
        </p:nvSpPr>
        <p:spPr>
          <a:xfrm>
            <a:off x="771088" y="1177730"/>
            <a:ext cx="10515600" cy="5964701"/>
          </a:xfrm>
        </p:spPr>
        <p:txBody>
          <a:bodyPr>
            <a:normAutofit fontScale="25000" lnSpcReduction="20000"/>
          </a:bodyPr>
          <a:lstStyle/>
          <a:p>
            <a:pPr marL="0" indent="0">
              <a:buNone/>
            </a:pPr>
            <a:r>
              <a:rPr lang="en-GB" sz="8000" b="1" dirty="0">
                <a:solidFill>
                  <a:srgbClr val="6FC2B4"/>
                </a:solidFill>
              </a:rPr>
              <a:t>The crisis has brought organisations closer together with a common purpose.  GCF played a key role in the inception of the Gloucestershire Funders</a:t>
            </a:r>
          </a:p>
          <a:p>
            <a:pPr marL="0" indent="0" algn="l">
              <a:buNone/>
            </a:pPr>
            <a:endParaRPr lang="en-GB" sz="3200" b="0" i="0" dirty="0">
              <a:solidFill>
                <a:srgbClr val="475B6D"/>
              </a:solidFill>
              <a:effectLst/>
            </a:endParaRPr>
          </a:p>
          <a:p>
            <a:pPr marL="0" indent="0" algn="l">
              <a:buNone/>
            </a:pPr>
            <a:r>
              <a:rPr lang="en-GB" sz="6400" b="0" i="0" dirty="0">
                <a:solidFill>
                  <a:srgbClr val="475B6D"/>
                </a:solidFill>
                <a:effectLst/>
              </a:rPr>
              <a:t>Gloucestershire Funders is a new collaboration between six charitable foundations and organisations who can provide funding for charities, groups, people and activities, in Gloucestershire.  We have come together to support the county during the COVID-19 pandemic. </a:t>
            </a:r>
          </a:p>
          <a:p>
            <a:pPr marL="0" indent="0" algn="l">
              <a:buNone/>
            </a:pPr>
            <a:endParaRPr lang="en-GB" sz="3200" b="1" i="0" dirty="0">
              <a:solidFill>
                <a:srgbClr val="475B6D"/>
              </a:solidFill>
              <a:effectLst/>
            </a:endParaRPr>
          </a:p>
          <a:p>
            <a:pPr marL="0" indent="0" algn="l">
              <a:buNone/>
            </a:pPr>
            <a:r>
              <a:rPr lang="en-GB" sz="6400" b="1" i="0" dirty="0">
                <a:solidFill>
                  <a:srgbClr val="475B6D"/>
                </a:solidFill>
                <a:effectLst/>
              </a:rPr>
              <a:t>The Gloucestershire Funders, in alphabetical order, are:</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Barnwood Trust</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Create Gloucestershire</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Gloucestershire Community Foundation</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National Benevolent Charity</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Police and Crime Commissioner’s Office</a:t>
            </a:r>
            <a:endParaRPr lang="en-GB" sz="6400" b="0" i="0" dirty="0">
              <a:solidFill>
                <a:srgbClr val="475B6D"/>
              </a:solidFill>
              <a:effectLst/>
            </a:endParaRPr>
          </a:p>
          <a:p>
            <a:pPr algn="l">
              <a:buFont typeface="Arial" panose="020B0604020202020204" pitchFamily="34" charset="0"/>
              <a:buChar char="•"/>
            </a:pPr>
            <a:r>
              <a:rPr lang="en-GB" sz="6400" b="1" i="0" dirty="0">
                <a:solidFill>
                  <a:srgbClr val="475B6D"/>
                </a:solidFill>
                <a:effectLst/>
              </a:rPr>
              <a:t>Thirty Percy Foundation</a:t>
            </a:r>
          </a:p>
          <a:p>
            <a:pPr marL="0" indent="0">
              <a:buNone/>
            </a:pPr>
            <a:endParaRPr lang="en-GB" sz="6400" dirty="0">
              <a:solidFill>
                <a:srgbClr val="475B6D"/>
              </a:solidFill>
            </a:endParaRPr>
          </a:p>
          <a:p>
            <a:pPr marL="0" indent="0">
              <a:buNone/>
            </a:pPr>
            <a:r>
              <a:rPr lang="en-GB" sz="6400" dirty="0">
                <a:solidFill>
                  <a:srgbClr val="475B6D"/>
                </a:solidFill>
              </a:rPr>
              <a:t>We are also in contact with the </a:t>
            </a:r>
            <a:r>
              <a:rPr lang="en-GB" sz="6400" b="1" dirty="0">
                <a:solidFill>
                  <a:srgbClr val="475B6D"/>
                </a:solidFill>
              </a:rPr>
              <a:t>VCS Alliance</a:t>
            </a:r>
            <a:r>
              <a:rPr lang="en-GB" sz="6400" dirty="0">
                <a:solidFill>
                  <a:srgbClr val="475B6D"/>
                </a:solidFill>
              </a:rPr>
              <a:t>, the </a:t>
            </a:r>
            <a:r>
              <a:rPr lang="en-GB" sz="6400" b="1" dirty="0">
                <a:solidFill>
                  <a:srgbClr val="475B6D"/>
                </a:solidFill>
              </a:rPr>
              <a:t>Local Enterprise Partnership</a:t>
            </a:r>
            <a:r>
              <a:rPr lang="en-GB" sz="6400" dirty="0">
                <a:solidFill>
                  <a:srgbClr val="475B6D"/>
                </a:solidFill>
              </a:rPr>
              <a:t> and the </a:t>
            </a:r>
            <a:r>
              <a:rPr lang="en-GB" sz="6400" b="1" dirty="0">
                <a:solidFill>
                  <a:srgbClr val="475B6D"/>
                </a:solidFill>
              </a:rPr>
              <a:t>District and County Councils as well as </a:t>
            </a:r>
            <a:r>
              <a:rPr lang="en-GB" sz="6400" dirty="0">
                <a:solidFill>
                  <a:srgbClr val="475B6D"/>
                </a:solidFill>
              </a:rPr>
              <a:t>other charitable funders in Gloucestershire, including Summerfield Charitable Trust, </a:t>
            </a:r>
            <a:r>
              <a:rPr lang="en-GB" sz="6400" i="0" dirty="0">
                <a:solidFill>
                  <a:srgbClr val="475B6D"/>
                </a:solidFill>
                <a:effectLst/>
              </a:rPr>
              <a:t>Gloucestershire Disability Fund, </a:t>
            </a:r>
            <a:r>
              <a:rPr lang="en-GB" sz="6400" dirty="0">
                <a:solidFill>
                  <a:srgbClr val="475B6D"/>
                </a:solidFill>
              </a:rPr>
              <a:t>National Lottery Community Fund in Gloucestershire, St James’s Place Foundation, The Henry Smith Charity County Grants and The Honourable Company of Gloucestershire.</a:t>
            </a:r>
            <a:endParaRPr lang="en-GB" sz="3600" dirty="0">
              <a:solidFill>
                <a:srgbClr val="475B6D"/>
              </a:solidFill>
            </a:endParaRPr>
          </a:p>
          <a:p>
            <a:pPr marL="0" indent="0">
              <a:buNone/>
            </a:pPr>
            <a:r>
              <a:rPr lang="en-GB" sz="6400" dirty="0">
                <a:solidFill>
                  <a:srgbClr val="475B6D"/>
                </a:solidFill>
              </a:rPr>
              <a:t>See full details as published in the VCSE Alliance newsletter:  </a:t>
            </a:r>
            <a:r>
              <a:rPr lang="en-GB" sz="6400" dirty="0">
                <a:solidFill>
                  <a:srgbClr val="475B6D"/>
                </a:solidFill>
                <a:hlinkClick r:id="rId2"/>
              </a:rPr>
              <a:t>http://www.glosvcsalliance.org.uk/gloucestershire-funders/</a:t>
            </a:r>
            <a:endParaRPr lang="en-GB" sz="6400" dirty="0">
              <a:solidFill>
                <a:srgbClr val="475B6D"/>
              </a:solidFill>
            </a:endParaRPr>
          </a:p>
          <a:p>
            <a:pPr marL="0" indent="0">
              <a:buNone/>
            </a:pPr>
            <a:endParaRPr lang="en-GB" sz="6400" dirty="0">
              <a:solidFill>
                <a:srgbClr val="475B6D"/>
              </a:solidFill>
            </a:endParaRPr>
          </a:p>
          <a:p>
            <a:pPr>
              <a:buClr>
                <a:srgbClr val="6FC2B4"/>
              </a:buClr>
            </a:pPr>
            <a:endParaRPr lang="en-GB" sz="2400" dirty="0">
              <a:solidFill>
                <a:srgbClr val="475B6D"/>
              </a:solidFill>
            </a:endParaRPr>
          </a:p>
        </p:txBody>
      </p:sp>
      <p:pic>
        <p:nvPicPr>
          <p:cNvPr id="5" name="Picture 4" descr="A close up of a logo&#10;&#10;Description automatically generated">
            <a:extLst>
              <a:ext uri="{FF2B5EF4-FFF2-40B4-BE49-F238E27FC236}">
                <a16:creationId xmlns:a16="http://schemas.microsoft.com/office/drawing/2014/main" id="{748A873D-122D-494D-BCE1-4988D24BB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714" y="2271493"/>
            <a:ext cx="2011680" cy="2315014"/>
          </a:xfrm>
          <a:prstGeom prst="rect">
            <a:avLst/>
          </a:prstGeom>
        </p:spPr>
      </p:pic>
    </p:spTree>
    <p:extLst>
      <p:ext uri="{BB962C8B-B14F-4D97-AF65-F5344CB8AC3E}">
        <p14:creationId xmlns:p14="http://schemas.microsoft.com/office/powerpoint/2010/main" val="384853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913701" y="373515"/>
            <a:ext cx="10515600" cy="675884"/>
          </a:xfrm>
        </p:spPr>
        <p:txBody>
          <a:bodyPr>
            <a:normAutofit fontScale="90000"/>
          </a:bodyPr>
          <a:lstStyle/>
          <a:p>
            <a:br>
              <a:rPr lang="en-GB" dirty="0">
                <a:solidFill>
                  <a:srgbClr val="475B6D"/>
                </a:solidFill>
              </a:rPr>
            </a:br>
            <a:br>
              <a:rPr lang="en-GB" dirty="0">
                <a:solidFill>
                  <a:srgbClr val="475B6D"/>
                </a:solidFill>
              </a:rPr>
            </a:br>
            <a:r>
              <a:rPr lang="en-GB" sz="3100" dirty="0">
                <a:solidFill>
                  <a:srgbClr val="475B6D"/>
                </a:solidFill>
                <a:latin typeface="+mn-lt"/>
              </a:rPr>
              <a:t>Full List of Grants Awarded (1) </a:t>
            </a:r>
            <a:br>
              <a:rPr lang="en-GB" dirty="0">
                <a:solidFill>
                  <a:srgbClr val="475B6D"/>
                </a:solidFill>
              </a:rPr>
            </a:br>
            <a:br>
              <a:rPr lang="en-GB" dirty="0">
                <a:solidFill>
                  <a:srgbClr val="475B6D"/>
                </a:solidFill>
              </a:rPr>
            </a:br>
            <a:endParaRPr lang="en-GB" dirty="0"/>
          </a:p>
        </p:txBody>
      </p:sp>
      <p:graphicFrame>
        <p:nvGraphicFramePr>
          <p:cNvPr id="24" name="Table 24">
            <a:extLst>
              <a:ext uri="{FF2B5EF4-FFF2-40B4-BE49-F238E27FC236}">
                <a16:creationId xmlns:a16="http://schemas.microsoft.com/office/drawing/2014/main" id="{8F882C29-FA86-4B58-8177-95849C03280C}"/>
              </a:ext>
            </a:extLst>
          </p:cNvPr>
          <p:cNvGraphicFramePr>
            <a:graphicFrameLocks noGrp="1"/>
          </p:cNvGraphicFramePr>
          <p:nvPr>
            <p:ph idx="1"/>
          </p:nvPr>
        </p:nvGraphicFramePr>
        <p:xfrm>
          <a:off x="913701" y="1217178"/>
          <a:ext cx="5050869" cy="4820920"/>
        </p:xfrm>
        <a:graphic>
          <a:graphicData uri="http://schemas.openxmlformats.org/drawingml/2006/table">
            <a:tbl>
              <a:tblPr firstRow="1" bandRow="1">
                <a:tableStyleId>{5C22544A-7EE6-4342-B048-85BDC9FD1C3A}</a:tableStyleId>
              </a:tblPr>
              <a:tblGrid>
                <a:gridCol w="280261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Abbeyfield Tewkesbury Society Ltd</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28/05/2020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Age UK Gloucestershire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£4,478</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dirty="0" err="1">
                          <a:solidFill>
                            <a:srgbClr val="475B6D"/>
                          </a:solidFill>
                          <a:effectLst/>
                          <a:latin typeface="Calibri" panose="020F0502020204030204" pitchFamily="34" charset="0"/>
                        </a:rPr>
                        <a:t>Alabare</a:t>
                      </a:r>
                      <a:r>
                        <a:rPr lang="en-GB" sz="1100" b="0" i="0" u="none" strike="noStrike" dirty="0">
                          <a:solidFill>
                            <a:srgbClr val="475B6D"/>
                          </a:solidFill>
                          <a:effectLst/>
                          <a:latin typeface="Calibri" panose="020F0502020204030204" pitchFamily="34" charset="0"/>
                        </a:rPr>
                        <a:t> - Gloucestershire Homes for Veterans</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£3,000.00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Allsorts</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£1,000.00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Allsorts</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£3,750.00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Arkell Community Centre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£3,232.70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Bledington Community Shop Limited</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£325.00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01/05/2020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Brockworth Parish Council</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Building Circles in Gloucestershire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£4,300.00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Caring for Communities and People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Cheltenham Housing Aid Centre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Churn Neighbourhood Project, The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01/04/2020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graphicFrame>
        <p:nvGraphicFramePr>
          <p:cNvPr id="25" name="Table 24">
            <a:extLst>
              <a:ext uri="{FF2B5EF4-FFF2-40B4-BE49-F238E27FC236}">
                <a16:creationId xmlns:a16="http://schemas.microsoft.com/office/drawing/2014/main" id="{4D1045E7-FD68-4129-A8A9-7ABD288E30AA}"/>
              </a:ext>
            </a:extLst>
          </p:cNvPr>
          <p:cNvGraphicFramePr>
            <a:graphicFrameLocks/>
          </p:cNvGraphicFramePr>
          <p:nvPr/>
        </p:nvGraphicFramePr>
        <p:xfrm>
          <a:off x="6384022" y="1217178"/>
          <a:ext cx="5045279" cy="4820920"/>
        </p:xfrm>
        <a:graphic>
          <a:graphicData uri="http://schemas.openxmlformats.org/drawingml/2006/table">
            <a:tbl>
              <a:tblPr firstRow="1" bandRow="1">
                <a:tableStyleId>{5C22544A-7EE6-4342-B048-85BDC9FD1C3A}</a:tableStyleId>
              </a:tblPr>
              <a:tblGrid>
                <a:gridCol w="279702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Cinderford Artspace</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£3,456.00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0" marR="0" marT="0"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dirty="0">
                          <a:solidFill>
                            <a:srgbClr val="475B6D"/>
                          </a:solidFill>
                          <a:effectLst/>
                          <a:latin typeface="Calibri" panose="020F0502020204030204" pitchFamily="34" charset="0"/>
                        </a:rPr>
                        <a:t>Clean Slate Training and Employment</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01/05/2020</a:t>
                      </a:r>
                    </a:p>
                  </a:txBody>
                  <a:tcPr marL="0" marR="0" marT="0"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dirty="0">
                          <a:solidFill>
                            <a:srgbClr val="475B6D"/>
                          </a:solidFill>
                          <a:effectLst/>
                          <a:latin typeface="Calibri" panose="020F0502020204030204" pitchFamily="34" charset="0"/>
                        </a:rPr>
                        <a:t>Community Connexions</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17/04/2020</a:t>
                      </a:r>
                    </a:p>
                  </a:txBody>
                  <a:tcPr marL="0" marR="0" marT="0"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dirty="0">
                          <a:solidFill>
                            <a:srgbClr val="475B6D"/>
                          </a:solidFill>
                          <a:effectLst/>
                          <a:latin typeface="Calibri" panose="020F0502020204030204" pitchFamily="34" charset="0"/>
                        </a:rPr>
                        <a:t>Cotswold Counselling</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£3,000.00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0" marR="0" marT="0"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Cotswold Friends</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03/04/2020</a:t>
                      </a:r>
                    </a:p>
                  </a:txBody>
                  <a:tcPr marL="0" marR="0" marT="0"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Creative Sustainability CIC</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0" marR="0" marT="0"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Crossroads Care Central &amp; East Gloucestershire</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01/05/2020</a:t>
                      </a:r>
                    </a:p>
                  </a:txBody>
                  <a:tcPr marL="0" marR="0" marT="0"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Crossroads Care Forest of Dean</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£1,000.00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0" marR="0" marT="0"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Cruse Bereavement Care Gloucestershire</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0" marR="0" marT="0"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Dean Radio</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£1,000.00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0" marR="0" marT="0"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Door Youth Project</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0" marR="0" marT="0"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Elkstone Good Neighbours</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28/05/2020</a:t>
                      </a:r>
                    </a:p>
                  </a:txBody>
                  <a:tcPr marL="0" marR="0" marT="0" marB="0">
                    <a:solidFill>
                      <a:srgbClr val="EDF3D5"/>
                    </a:solidFill>
                  </a:tcPr>
                </a:tc>
                <a:extLst>
                  <a:ext uri="{0D108BD9-81ED-4DB2-BD59-A6C34878D82A}">
                    <a16:rowId xmlns:a16="http://schemas.microsoft.com/office/drawing/2014/main" val="1288019323"/>
                  </a:ext>
                </a:extLst>
              </a:tr>
            </a:tbl>
          </a:graphicData>
        </a:graphic>
      </p:graphicFrame>
    </p:spTree>
    <p:extLst>
      <p:ext uri="{BB962C8B-B14F-4D97-AF65-F5344CB8AC3E}">
        <p14:creationId xmlns:p14="http://schemas.microsoft.com/office/powerpoint/2010/main" val="86865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913701" y="373515"/>
            <a:ext cx="10515600" cy="675884"/>
          </a:xfrm>
        </p:spPr>
        <p:txBody>
          <a:bodyPr>
            <a:normAutofit fontScale="90000"/>
          </a:bodyPr>
          <a:lstStyle/>
          <a:p>
            <a:br>
              <a:rPr lang="en-GB" dirty="0">
                <a:solidFill>
                  <a:srgbClr val="475B6D"/>
                </a:solidFill>
              </a:rPr>
            </a:br>
            <a:br>
              <a:rPr lang="en-GB" dirty="0">
                <a:solidFill>
                  <a:srgbClr val="475B6D"/>
                </a:solidFill>
              </a:rPr>
            </a:br>
            <a:r>
              <a:rPr lang="en-GB" sz="3100" dirty="0">
                <a:solidFill>
                  <a:srgbClr val="475B6D"/>
                </a:solidFill>
                <a:latin typeface="+mn-lt"/>
              </a:rPr>
              <a:t>Full List of Grants Awarded (2)</a:t>
            </a:r>
            <a:br>
              <a:rPr lang="en-GB" dirty="0">
                <a:solidFill>
                  <a:srgbClr val="475B6D"/>
                </a:solidFill>
              </a:rPr>
            </a:br>
            <a:br>
              <a:rPr lang="en-GB" dirty="0">
                <a:solidFill>
                  <a:srgbClr val="475B6D"/>
                </a:solidFill>
              </a:rPr>
            </a:br>
            <a:endParaRPr lang="en-GB" dirty="0"/>
          </a:p>
        </p:txBody>
      </p:sp>
      <p:graphicFrame>
        <p:nvGraphicFramePr>
          <p:cNvPr id="24" name="Table 24">
            <a:extLst>
              <a:ext uri="{FF2B5EF4-FFF2-40B4-BE49-F238E27FC236}">
                <a16:creationId xmlns:a16="http://schemas.microsoft.com/office/drawing/2014/main" id="{8F882C29-FA86-4B58-8177-95849C03280C}"/>
              </a:ext>
            </a:extLst>
          </p:cNvPr>
          <p:cNvGraphicFramePr>
            <a:graphicFrameLocks noGrp="1"/>
          </p:cNvGraphicFramePr>
          <p:nvPr>
            <p:ph idx="1"/>
          </p:nvPr>
        </p:nvGraphicFramePr>
        <p:xfrm>
          <a:off x="913701" y="1217178"/>
          <a:ext cx="5050869" cy="4820920"/>
        </p:xfrm>
        <a:graphic>
          <a:graphicData uri="http://schemas.openxmlformats.org/drawingml/2006/table">
            <a:tbl>
              <a:tblPr firstRow="1" bandRow="1">
                <a:tableStyleId>{5C22544A-7EE6-4342-B048-85BDC9FD1C3A}</a:tableStyleId>
              </a:tblPr>
              <a:tblGrid>
                <a:gridCol w="280261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Emmaus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Emmaus Gloucestershire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Fair Shares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£1,250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Family Haven, The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£4,992</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Family Space in Hesters Way</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Feeding Change CIC</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£2,250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Forest Fighting Fit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£4,299</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11/06/2020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Forest Mobile Meals Ltd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Forest of Dean Baby Bank</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Forest Pulse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Forest Sensory Services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£1,450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01/04/2020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Forest Voluntary Action Forum</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graphicFrame>
        <p:nvGraphicFramePr>
          <p:cNvPr id="25" name="Table 24">
            <a:extLst>
              <a:ext uri="{FF2B5EF4-FFF2-40B4-BE49-F238E27FC236}">
                <a16:creationId xmlns:a16="http://schemas.microsoft.com/office/drawing/2014/main" id="{4D1045E7-FD68-4129-A8A9-7ABD288E30AA}"/>
              </a:ext>
            </a:extLst>
          </p:cNvPr>
          <p:cNvGraphicFramePr>
            <a:graphicFrameLocks/>
          </p:cNvGraphicFramePr>
          <p:nvPr/>
        </p:nvGraphicFramePr>
        <p:xfrm>
          <a:off x="6384022" y="1217178"/>
          <a:ext cx="5045279" cy="4820920"/>
        </p:xfrm>
        <a:graphic>
          <a:graphicData uri="http://schemas.openxmlformats.org/drawingml/2006/table">
            <a:tbl>
              <a:tblPr firstRow="1" bandRow="1">
                <a:tableStyleId>{5C22544A-7EE6-4342-B048-85BDC9FD1C3A}</a:tableStyleId>
              </a:tblPr>
              <a:tblGrid>
                <a:gridCol w="279702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Friends of Kingsholm Church of England Primary School</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Friendship Cafe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GARAS (Gloucestershire Action for Refugees and Asylum Seekers)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GL11 Community Hub</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Gloucester &amp; District Samaritans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01/05/2020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Gloucester and Forest Alternative Provision School</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Gloucester City Mission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£1,200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Gloucester City Mission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£3,800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Gloucester FM (GFM)</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£2,911.50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Gloucester Foodbank</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Gloucester Helping Hands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Gloucester Law Centre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spTree>
    <p:extLst>
      <p:ext uri="{BB962C8B-B14F-4D97-AF65-F5344CB8AC3E}">
        <p14:creationId xmlns:p14="http://schemas.microsoft.com/office/powerpoint/2010/main" val="28583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913701" y="373515"/>
            <a:ext cx="10515600" cy="675884"/>
          </a:xfrm>
        </p:spPr>
        <p:txBody>
          <a:bodyPr>
            <a:normAutofit/>
          </a:bodyPr>
          <a:lstStyle/>
          <a:p>
            <a:r>
              <a:rPr lang="en-GB" sz="2800" dirty="0">
                <a:solidFill>
                  <a:srgbClr val="475B6D"/>
                </a:solidFill>
                <a:latin typeface="+mn-lt"/>
              </a:rPr>
              <a:t>Full List of Grants Awarded (3)</a:t>
            </a:r>
            <a:endParaRPr lang="en-GB" sz="2800" dirty="0"/>
          </a:p>
        </p:txBody>
      </p:sp>
      <p:graphicFrame>
        <p:nvGraphicFramePr>
          <p:cNvPr id="24" name="Table 24">
            <a:extLst>
              <a:ext uri="{FF2B5EF4-FFF2-40B4-BE49-F238E27FC236}">
                <a16:creationId xmlns:a16="http://schemas.microsoft.com/office/drawing/2014/main" id="{8F882C29-FA86-4B58-8177-95849C03280C}"/>
              </a:ext>
            </a:extLst>
          </p:cNvPr>
          <p:cNvGraphicFramePr>
            <a:graphicFrameLocks noGrp="1"/>
          </p:cNvGraphicFramePr>
          <p:nvPr>
            <p:ph idx="1"/>
          </p:nvPr>
        </p:nvGraphicFramePr>
        <p:xfrm>
          <a:off x="913701" y="1217178"/>
          <a:ext cx="5050869" cy="4820920"/>
        </p:xfrm>
        <a:graphic>
          <a:graphicData uri="http://schemas.openxmlformats.org/drawingml/2006/table">
            <a:tbl>
              <a:tblPr firstRow="1" bandRow="1">
                <a:tableStyleId>{5C22544A-7EE6-4342-B048-85BDC9FD1C3A}</a:tableStyleId>
              </a:tblPr>
              <a:tblGrid>
                <a:gridCol w="280261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Gloucestershire Bike Project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Breastfeeding Supporters' Network</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Bundles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Counselling Service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Counselling Service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Deaf Association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Multiple Sclerosis Information &amp; Therapy Centre (GMSITC)</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Rape and Sexual Abuse Centre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£4,997</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Gloucestershire Young Carers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Goals Beyond Grass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£1,010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Guideposts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Headway Cotswold Trust Ltd trading as Headway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£2,345</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graphicFrame>
        <p:nvGraphicFramePr>
          <p:cNvPr id="25" name="Table 24">
            <a:extLst>
              <a:ext uri="{FF2B5EF4-FFF2-40B4-BE49-F238E27FC236}">
                <a16:creationId xmlns:a16="http://schemas.microsoft.com/office/drawing/2014/main" id="{4D1045E7-FD68-4129-A8A9-7ABD288E30AA}"/>
              </a:ext>
            </a:extLst>
          </p:cNvPr>
          <p:cNvGraphicFramePr>
            <a:graphicFrameLocks/>
          </p:cNvGraphicFramePr>
          <p:nvPr/>
        </p:nvGraphicFramePr>
        <p:xfrm>
          <a:off x="6384022" y="1217178"/>
          <a:ext cx="5045279" cy="4820920"/>
        </p:xfrm>
        <a:graphic>
          <a:graphicData uri="http://schemas.openxmlformats.org/drawingml/2006/table">
            <a:tbl>
              <a:tblPr firstRow="1" bandRow="1">
                <a:tableStyleId>{5C22544A-7EE6-4342-B048-85BDC9FD1C3A}</a:tableStyleId>
              </a:tblPr>
              <a:tblGrid>
                <a:gridCol w="279702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err="1">
                          <a:solidFill>
                            <a:srgbClr val="475B6D"/>
                          </a:solidFill>
                          <a:effectLst/>
                          <a:latin typeface="Calibri" panose="020F0502020204030204" pitchFamily="34" charset="0"/>
                        </a:rPr>
                        <a:t>Hesters</a:t>
                      </a:r>
                      <a:r>
                        <a:rPr lang="en-GB" sz="1100" b="0" i="0" u="none" strike="noStrike" dirty="0">
                          <a:solidFill>
                            <a:srgbClr val="475B6D"/>
                          </a:solidFill>
                          <a:effectLst/>
                          <a:latin typeface="Calibri" panose="020F0502020204030204" pitchFamily="34" charset="0"/>
                        </a:rPr>
                        <a:t> way Neighbourhood Project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Hollie Gazzard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Home-Start Stroud District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£3,456</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Inclusion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Independently CIC</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£1,050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Independently CIC</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£1,328</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Infobuzz Ltd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01/04/2020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IT Schools Africa</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11/06/2020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Leonard Cheshire Disability</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Listening Post Christian Counselling Service Ltd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Longfield Hospice Care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Longfield Hospice Care</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spTree>
    <p:extLst>
      <p:ext uri="{BB962C8B-B14F-4D97-AF65-F5344CB8AC3E}">
        <p14:creationId xmlns:p14="http://schemas.microsoft.com/office/powerpoint/2010/main" val="32156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168812" y="696552"/>
            <a:ext cx="10607040" cy="422665"/>
          </a:xfrm>
        </p:spPr>
        <p:txBody>
          <a:bodyPr>
            <a:normAutofit fontScale="90000"/>
          </a:bodyPr>
          <a:lstStyle/>
          <a:p>
            <a:r>
              <a:rPr lang="en-GB" sz="3200" dirty="0">
                <a:solidFill>
                  <a:srgbClr val="475B6D"/>
                </a:solidFill>
                <a:latin typeface="+mn-lt"/>
              </a:rPr>
              <a:t>Talitha Nelson GCF CEO – three transformational months</a:t>
            </a:r>
            <a:endParaRPr lang="en-GB" sz="3200" b="1" dirty="0">
              <a:solidFill>
                <a:srgbClr val="475B6D"/>
              </a:solidFill>
              <a:latin typeface="+mn-lt"/>
            </a:endParaRPr>
          </a:p>
        </p:txBody>
      </p:sp>
      <p:pic>
        <p:nvPicPr>
          <p:cNvPr id="5" name="Content Placeholder 4" descr="A screenshot of a social media post&#10;&#10;Description automatically generated">
            <a:extLst>
              <a:ext uri="{FF2B5EF4-FFF2-40B4-BE49-F238E27FC236}">
                <a16:creationId xmlns:a16="http://schemas.microsoft.com/office/drawing/2014/main" id="{EE07FD73-E7B9-4FE3-9273-D23D5C254C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512" b="6529"/>
          <a:stretch/>
        </p:blipFill>
        <p:spPr>
          <a:xfrm>
            <a:off x="8808099" y="1119218"/>
            <a:ext cx="2987428" cy="5507360"/>
          </a:xfrm>
        </p:spPr>
      </p:pic>
      <p:sp>
        <p:nvSpPr>
          <p:cNvPr id="6" name="TextBox 5">
            <a:extLst>
              <a:ext uri="{FF2B5EF4-FFF2-40B4-BE49-F238E27FC236}">
                <a16:creationId xmlns:a16="http://schemas.microsoft.com/office/drawing/2014/main" id="{DB182416-DF32-4894-89C0-914472DC5F24}"/>
              </a:ext>
            </a:extLst>
          </p:cNvPr>
          <p:cNvSpPr txBox="1"/>
          <p:nvPr/>
        </p:nvSpPr>
        <p:spPr>
          <a:xfrm>
            <a:off x="299441" y="1573143"/>
            <a:ext cx="8508657" cy="4493538"/>
          </a:xfrm>
          <a:prstGeom prst="rect">
            <a:avLst/>
          </a:prstGeom>
          <a:noFill/>
        </p:spPr>
        <p:txBody>
          <a:bodyPr wrap="square" rtlCol="0">
            <a:spAutoFit/>
          </a:bodyPr>
          <a:lstStyle/>
          <a:p>
            <a:r>
              <a:rPr lang="en-GB" sz="4400" i="1" dirty="0">
                <a:solidFill>
                  <a:schemeClr val="accent1">
                    <a:lumMod val="75000"/>
                  </a:schemeClr>
                </a:solidFill>
              </a:rPr>
              <a:t>“</a:t>
            </a:r>
            <a:r>
              <a:rPr lang="en-GB" sz="1600" i="1" dirty="0">
                <a:solidFill>
                  <a:schemeClr val="accent1">
                    <a:lumMod val="75000"/>
                  </a:schemeClr>
                </a:solidFill>
              </a:rPr>
              <a:t>On the 16th of March I sent a paper to the Board proposing how we should respond to Covid-19. My first communication to the outside world started with a CEO letter a day later.</a:t>
            </a:r>
          </a:p>
          <a:p>
            <a:endParaRPr lang="en-GB" sz="1600" i="1" dirty="0">
              <a:solidFill>
                <a:schemeClr val="accent1">
                  <a:lumMod val="75000"/>
                </a:schemeClr>
              </a:solidFill>
            </a:endParaRPr>
          </a:p>
          <a:p>
            <a:r>
              <a:rPr lang="en-GB" sz="1600" i="1" dirty="0">
                <a:solidFill>
                  <a:schemeClr val="accent1">
                    <a:lumMod val="75000"/>
                  </a:schemeClr>
                </a:solidFill>
              </a:rPr>
              <a:t>In the first two weeks, setting up a crisis fund appeal and grant-making process, (with the guidance of our network) we were the only funders in Gloucestershire responding.  We set the pace and stepped up our third sector leadership role.  I knew we needed to create hope and put our arms around the county with positive messages and action.</a:t>
            </a:r>
          </a:p>
          <a:p>
            <a:endParaRPr lang="en-GB" sz="1600" i="1" dirty="0">
              <a:solidFill>
                <a:schemeClr val="accent1">
                  <a:lumMod val="75000"/>
                </a:schemeClr>
              </a:solidFill>
            </a:endParaRPr>
          </a:p>
          <a:p>
            <a:r>
              <a:rPr lang="en-GB" sz="1600" i="1" dirty="0">
                <a:solidFill>
                  <a:schemeClr val="accent1">
                    <a:lumMod val="75000"/>
                  </a:schemeClr>
                </a:solidFill>
              </a:rPr>
              <a:t>We set an ambitious appeal target of £50K – donations to the appeal now stand at nearly £800k. Funding achievements fuelled a pace on </a:t>
            </a:r>
            <a:r>
              <a:rPr lang="en-GB" sz="1600" i="1" dirty="0" err="1">
                <a:solidFill>
                  <a:schemeClr val="accent1">
                    <a:lumMod val="75000"/>
                  </a:schemeClr>
                </a:solidFill>
              </a:rPr>
              <a:t>grantmaking</a:t>
            </a:r>
            <a:r>
              <a:rPr lang="en-GB" sz="1600" i="1" dirty="0">
                <a:solidFill>
                  <a:schemeClr val="accent1">
                    <a:lumMod val="75000"/>
                  </a:schemeClr>
                </a:solidFill>
              </a:rPr>
              <a:t> at an unprecedented rate, overtaking the grants the foundation has previously awarded in a year in just 12 weeks.  </a:t>
            </a:r>
          </a:p>
          <a:p>
            <a:endParaRPr lang="en-GB" sz="1600" i="1" dirty="0">
              <a:solidFill>
                <a:schemeClr val="accent1">
                  <a:lumMod val="75000"/>
                </a:schemeClr>
              </a:solidFill>
            </a:endParaRPr>
          </a:p>
          <a:p>
            <a:r>
              <a:rPr lang="en-GB" sz="1600" i="1" dirty="0">
                <a:solidFill>
                  <a:schemeClr val="accent1">
                    <a:lumMod val="75000"/>
                  </a:schemeClr>
                </a:solidFill>
              </a:rPr>
              <a:t>This has been a transformational time, one of adapting, learning, stretching, growing in confidence, repositioning and also increased responsibility. Both with the increased funds we have to manage and our leadership role in the county.</a:t>
            </a:r>
            <a:endParaRPr lang="en-GB" dirty="0">
              <a:solidFill>
                <a:schemeClr val="accent1">
                  <a:lumMod val="75000"/>
                </a:schemeClr>
              </a:solidFill>
            </a:endParaRPr>
          </a:p>
          <a:p>
            <a:endParaRPr lang="en-GB" dirty="0">
              <a:solidFill>
                <a:schemeClr val="accent1">
                  <a:lumMod val="75000"/>
                </a:schemeClr>
              </a:solidFill>
            </a:endParaRPr>
          </a:p>
        </p:txBody>
      </p:sp>
    </p:spTree>
    <p:extLst>
      <p:ext uri="{BB962C8B-B14F-4D97-AF65-F5344CB8AC3E}">
        <p14:creationId xmlns:p14="http://schemas.microsoft.com/office/powerpoint/2010/main" val="405769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913701" y="373515"/>
            <a:ext cx="10515600" cy="675884"/>
          </a:xfrm>
        </p:spPr>
        <p:txBody>
          <a:bodyPr>
            <a:normAutofit fontScale="90000"/>
          </a:bodyPr>
          <a:lstStyle/>
          <a:p>
            <a:br>
              <a:rPr lang="en-GB" dirty="0">
                <a:solidFill>
                  <a:srgbClr val="475B6D"/>
                </a:solidFill>
              </a:rPr>
            </a:br>
            <a:br>
              <a:rPr lang="en-GB" dirty="0">
                <a:solidFill>
                  <a:srgbClr val="475B6D"/>
                </a:solidFill>
              </a:rPr>
            </a:br>
            <a:r>
              <a:rPr lang="en-GB" sz="3100" dirty="0">
                <a:solidFill>
                  <a:srgbClr val="475B6D"/>
                </a:solidFill>
                <a:latin typeface="+mn-lt"/>
              </a:rPr>
              <a:t>Full List of Grants Awarded (4)</a:t>
            </a:r>
            <a:br>
              <a:rPr lang="en-GB" dirty="0">
                <a:solidFill>
                  <a:srgbClr val="475B6D"/>
                </a:solidFill>
              </a:rPr>
            </a:br>
            <a:br>
              <a:rPr lang="en-GB" dirty="0">
                <a:solidFill>
                  <a:srgbClr val="475B6D"/>
                </a:solidFill>
              </a:rPr>
            </a:br>
            <a:endParaRPr lang="en-GB" dirty="0"/>
          </a:p>
        </p:txBody>
      </p:sp>
      <p:graphicFrame>
        <p:nvGraphicFramePr>
          <p:cNvPr id="24" name="Table 24">
            <a:extLst>
              <a:ext uri="{FF2B5EF4-FFF2-40B4-BE49-F238E27FC236}">
                <a16:creationId xmlns:a16="http://schemas.microsoft.com/office/drawing/2014/main" id="{8F882C29-FA86-4B58-8177-95849C03280C}"/>
              </a:ext>
            </a:extLst>
          </p:cNvPr>
          <p:cNvGraphicFramePr>
            <a:graphicFrameLocks noGrp="1"/>
          </p:cNvGraphicFramePr>
          <p:nvPr>
            <p:ph idx="1"/>
          </p:nvPr>
        </p:nvGraphicFramePr>
        <p:xfrm>
          <a:off x="913701" y="1217178"/>
          <a:ext cx="5050869" cy="4820920"/>
        </p:xfrm>
        <a:graphic>
          <a:graphicData uri="http://schemas.openxmlformats.org/drawingml/2006/table">
            <a:tbl>
              <a:tblPr firstRow="1" bandRow="1">
                <a:tableStyleId>{5C22544A-7EE6-4342-B048-85BDC9FD1C3A}</a:tableStyleId>
              </a:tblPr>
              <a:tblGrid>
                <a:gridCol w="280261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err="1">
                          <a:solidFill>
                            <a:srgbClr val="475B6D"/>
                          </a:solidFill>
                          <a:effectLst/>
                          <a:latin typeface="Calibri" panose="020F0502020204030204" pitchFamily="34" charset="0"/>
                        </a:rPr>
                        <a:t>Mindsong</a:t>
                      </a:r>
                      <a:endParaRPr lang="en-GB" sz="1100" b="0" i="0" u="none" strike="noStrike" dirty="0">
                        <a:solidFill>
                          <a:srgbClr val="475B6D"/>
                        </a:solidFill>
                        <a:effectLst/>
                        <a:latin typeface="Calibri" panose="020F0502020204030204" pitchFamily="34" charset="0"/>
                      </a:endParaRP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Move More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£1,277</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National Star Foundation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06/04/2020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New Brewery Arts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£4,588</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Newent Association for the Disabled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North Cotswold Community Awareness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Paganhill Community Group</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£600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PATA (UK)</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28/05/2020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Play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£1,553</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Priors Park Community Church</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Ruskin Mill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£3,100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Saint Michaels Cornerstone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£3,100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graphicFrame>
        <p:nvGraphicFramePr>
          <p:cNvPr id="25" name="Table 24">
            <a:extLst>
              <a:ext uri="{FF2B5EF4-FFF2-40B4-BE49-F238E27FC236}">
                <a16:creationId xmlns:a16="http://schemas.microsoft.com/office/drawing/2014/main" id="{4D1045E7-FD68-4129-A8A9-7ABD288E30AA}"/>
              </a:ext>
            </a:extLst>
          </p:cNvPr>
          <p:cNvGraphicFramePr>
            <a:graphicFrameLocks/>
          </p:cNvGraphicFramePr>
          <p:nvPr/>
        </p:nvGraphicFramePr>
        <p:xfrm>
          <a:off x="6384022" y="1217178"/>
          <a:ext cx="5045279" cy="4820920"/>
        </p:xfrm>
        <a:graphic>
          <a:graphicData uri="http://schemas.openxmlformats.org/drawingml/2006/table">
            <a:tbl>
              <a:tblPr firstRow="1" bandRow="1">
                <a:tableStyleId>{5C22544A-7EE6-4342-B048-85BDC9FD1C3A}</a:tableStyleId>
              </a:tblPr>
              <a:tblGrid>
                <a:gridCol w="279702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Severn Freewheelers Emergency Voluntary Service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01/05/2020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Severn Vale Community Kitchen (Big Event Catering)</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SSAFA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St Vincent's and St George's Association</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28/05/2020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Stroud and District Citizens Advice Bureau Ltd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Stroud Beresford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Sunflowers Suicide Support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£2,900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T.I.C+ (also known as Teens In Crisis)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nl-NL" sz="1100" b="0" i="0" u="none" strike="noStrike">
                          <a:solidFill>
                            <a:srgbClr val="475B6D"/>
                          </a:solidFill>
                          <a:effectLst/>
                          <a:latin typeface="Calibri" panose="020F0502020204030204" pitchFamily="34" charset="0"/>
                        </a:rPr>
                        <a:t>Tappy Twins (UK) C.I.C</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£2,500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Tewkesbury Foodbank</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The Country Food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05/06/2020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a:solidFill>
                            <a:srgbClr val="475B6D"/>
                          </a:solidFill>
                          <a:effectLst/>
                          <a:latin typeface="Calibri" panose="020F0502020204030204" pitchFamily="34" charset="0"/>
                        </a:rPr>
                        <a:t>The Music Works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spTree>
    <p:extLst>
      <p:ext uri="{BB962C8B-B14F-4D97-AF65-F5344CB8AC3E}">
        <p14:creationId xmlns:p14="http://schemas.microsoft.com/office/powerpoint/2010/main" val="80907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a:xfrm>
            <a:off x="913701" y="373515"/>
            <a:ext cx="10515600" cy="675884"/>
          </a:xfrm>
        </p:spPr>
        <p:txBody>
          <a:bodyPr>
            <a:normAutofit fontScale="90000"/>
          </a:bodyPr>
          <a:lstStyle/>
          <a:p>
            <a:br>
              <a:rPr lang="en-GB" dirty="0">
                <a:solidFill>
                  <a:srgbClr val="475B6D"/>
                </a:solidFill>
              </a:rPr>
            </a:br>
            <a:br>
              <a:rPr lang="en-GB" dirty="0">
                <a:solidFill>
                  <a:srgbClr val="475B6D"/>
                </a:solidFill>
              </a:rPr>
            </a:br>
            <a:r>
              <a:rPr lang="en-GB" sz="3100" dirty="0">
                <a:solidFill>
                  <a:srgbClr val="475B6D"/>
                </a:solidFill>
                <a:latin typeface="+mn-lt"/>
              </a:rPr>
              <a:t>Full List of Grants Awarded (5)</a:t>
            </a:r>
            <a:br>
              <a:rPr lang="en-GB" dirty="0">
                <a:solidFill>
                  <a:srgbClr val="475B6D"/>
                </a:solidFill>
              </a:rPr>
            </a:br>
            <a:br>
              <a:rPr lang="en-GB" dirty="0">
                <a:solidFill>
                  <a:srgbClr val="475B6D"/>
                </a:solidFill>
              </a:rPr>
            </a:br>
            <a:endParaRPr lang="en-GB" dirty="0"/>
          </a:p>
        </p:txBody>
      </p:sp>
      <p:graphicFrame>
        <p:nvGraphicFramePr>
          <p:cNvPr id="24" name="Table 24">
            <a:extLst>
              <a:ext uri="{FF2B5EF4-FFF2-40B4-BE49-F238E27FC236}">
                <a16:creationId xmlns:a16="http://schemas.microsoft.com/office/drawing/2014/main" id="{8F882C29-FA86-4B58-8177-95849C03280C}"/>
              </a:ext>
            </a:extLst>
          </p:cNvPr>
          <p:cNvGraphicFramePr>
            <a:graphicFrameLocks noGrp="1"/>
          </p:cNvGraphicFramePr>
          <p:nvPr>
            <p:ph idx="1"/>
          </p:nvPr>
        </p:nvGraphicFramePr>
        <p:xfrm>
          <a:off x="913701" y="1217178"/>
          <a:ext cx="5050869" cy="4820920"/>
        </p:xfrm>
        <a:graphic>
          <a:graphicData uri="http://schemas.openxmlformats.org/drawingml/2006/table">
            <a:tbl>
              <a:tblPr firstRow="1" bandRow="1">
                <a:tableStyleId>{5C22544A-7EE6-4342-B048-85BDC9FD1C3A}</a:tableStyleId>
              </a:tblPr>
              <a:tblGrid>
                <a:gridCol w="280261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The Orchard Trust</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The Reddings Residents' Association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The Rock</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01/04/2020</a:t>
                      </a:r>
                    </a:p>
                  </a:txBody>
                  <a:tcPr marL="9525" marR="9525" marT="9525"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The Spring Centre Trust Fund</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24/04/2020</a:t>
                      </a:r>
                    </a:p>
                  </a:txBody>
                  <a:tcPr marL="9525" marR="9525" marT="9525"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The Wiggly Worm</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03/04/2020</a:t>
                      </a:r>
                    </a:p>
                  </a:txBody>
                  <a:tcPr marL="9525" marR="9525" marT="9525" marB="0">
                    <a:solidFill>
                      <a:srgbClr val="EDF3D5"/>
                    </a:solidFill>
                  </a:tcPr>
                </a:tc>
                <a:extLst>
                  <a:ext uri="{0D108BD9-81ED-4DB2-BD59-A6C34878D82A}">
                    <a16:rowId xmlns:a16="http://schemas.microsoft.com/office/drawing/2014/main" val="4270223435"/>
                  </a:ext>
                </a:extLst>
              </a:tr>
              <a:tr h="370840">
                <a:tc>
                  <a:txBody>
                    <a:bodyPr/>
                    <a:lstStyle/>
                    <a:p>
                      <a:pPr algn="l" fontAlgn="t"/>
                      <a:r>
                        <a:rPr lang="en-GB" sz="1100" b="0" i="0" u="none" strike="noStrike">
                          <a:solidFill>
                            <a:srgbClr val="475B6D"/>
                          </a:solidFill>
                          <a:effectLst/>
                          <a:latin typeface="Calibri" panose="020F0502020204030204" pitchFamily="34" charset="0"/>
                        </a:rPr>
                        <a:t>Together in Matson</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2929461923"/>
                  </a:ext>
                </a:extLst>
              </a:tr>
              <a:tr h="370840">
                <a:tc>
                  <a:txBody>
                    <a:bodyPr/>
                    <a:lstStyle/>
                    <a:p>
                      <a:pPr algn="l" fontAlgn="t"/>
                      <a:r>
                        <a:rPr lang="en-GB" sz="1100" b="0" i="0" u="none" strike="noStrike">
                          <a:solidFill>
                            <a:srgbClr val="475B6D"/>
                          </a:solidFill>
                          <a:effectLst/>
                          <a:latin typeface="Calibri" panose="020F0502020204030204" pitchFamily="34" charset="0"/>
                        </a:rPr>
                        <a:t>Toucan for Children CIO</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01/05/2020</a:t>
                      </a:r>
                    </a:p>
                  </a:txBody>
                  <a:tcPr marL="9525" marR="9525" marT="9525" marB="0">
                    <a:solidFill>
                      <a:srgbClr val="EDF3D5"/>
                    </a:solidFill>
                  </a:tcPr>
                </a:tc>
                <a:extLst>
                  <a:ext uri="{0D108BD9-81ED-4DB2-BD59-A6C34878D82A}">
                    <a16:rowId xmlns:a16="http://schemas.microsoft.com/office/drawing/2014/main" val="2557773418"/>
                  </a:ext>
                </a:extLst>
              </a:tr>
              <a:tr h="370840">
                <a:tc>
                  <a:txBody>
                    <a:bodyPr/>
                    <a:lstStyle/>
                    <a:p>
                      <a:pPr algn="l" fontAlgn="t"/>
                      <a:r>
                        <a:rPr lang="en-GB" sz="1100" b="0" i="0" u="none" strike="noStrike">
                          <a:solidFill>
                            <a:srgbClr val="475B6D"/>
                          </a:solidFill>
                          <a:effectLst/>
                          <a:latin typeface="Calibri" panose="020F0502020204030204" pitchFamily="34" charset="0"/>
                        </a:rPr>
                        <a:t>Tuffley IncrEDIBLES</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17/04/2020</a:t>
                      </a:r>
                    </a:p>
                  </a:txBody>
                  <a:tcPr marL="9525" marR="9525" marT="9525" marB="0">
                    <a:solidFill>
                      <a:srgbClr val="EDF3D5"/>
                    </a:solidFill>
                  </a:tcPr>
                </a:tc>
                <a:extLst>
                  <a:ext uri="{0D108BD9-81ED-4DB2-BD59-A6C34878D82A}">
                    <a16:rowId xmlns:a16="http://schemas.microsoft.com/office/drawing/2014/main" val="436225346"/>
                  </a:ext>
                </a:extLst>
              </a:tr>
              <a:tr h="370840">
                <a:tc>
                  <a:txBody>
                    <a:bodyPr/>
                    <a:lstStyle/>
                    <a:p>
                      <a:pPr algn="l" fontAlgn="t"/>
                      <a:r>
                        <a:rPr lang="en-GB" sz="1100" b="0" i="0" u="none" strike="noStrike">
                          <a:solidFill>
                            <a:srgbClr val="475B6D"/>
                          </a:solidFill>
                          <a:effectLst/>
                          <a:latin typeface="Calibri" panose="020F0502020204030204" pitchFamily="34" charset="0"/>
                        </a:rPr>
                        <a:t>TwoCan Inclusive Theatre Company</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£3,000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07/05/2020</a:t>
                      </a:r>
                    </a:p>
                  </a:txBody>
                  <a:tcPr marL="9525" marR="9525" marT="9525" marB="0">
                    <a:solidFill>
                      <a:srgbClr val="EDF3D5"/>
                    </a:solidFill>
                  </a:tcPr>
                </a:tc>
                <a:extLst>
                  <a:ext uri="{0D108BD9-81ED-4DB2-BD59-A6C34878D82A}">
                    <a16:rowId xmlns:a16="http://schemas.microsoft.com/office/drawing/2014/main" val="1906612575"/>
                  </a:ext>
                </a:extLst>
              </a:tr>
              <a:tr h="370840">
                <a:tc>
                  <a:txBody>
                    <a:bodyPr/>
                    <a:lstStyle/>
                    <a:p>
                      <a:pPr algn="l" fontAlgn="t"/>
                      <a:r>
                        <a:rPr lang="en-GB" sz="1100" b="0" i="0" u="none" strike="noStrike">
                          <a:solidFill>
                            <a:srgbClr val="475B6D"/>
                          </a:solidFill>
                          <a:effectLst/>
                          <a:latin typeface="Calibri" panose="020F0502020204030204" pitchFamily="34" charset="0"/>
                        </a:rPr>
                        <a:t>Twyning Parish Council</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£700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08/04/2020</a:t>
                      </a:r>
                    </a:p>
                  </a:txBody>
                  <a:tcPr marL="9525" marR="9525" marT="9525" marB="0">
                    <a:solidFill>
                      <a:srgbClr val="EDF3D5"/>
                    </a:solidFill>
                  </a:tcPr>
                </a:tc>
                <a:extLst>
                  <a:ext uri="{0D108BD9-81ED-4DB2-BD59-A6C34878D82A}">
                    <a16:rowId xmlns:a16="http://schemas.microsoft.com/office/drawing/2014/main" val="501875558"/>
                  </a:ext>
                </a:extLst>
              </a:tr>
              <a:tr h="370840">
                <a:tc>
                  <a:txBody>
                    <a:bodyPr/>
                    <a:lstStyle/>
                    <a:p>
                      <a:pPr algn="l" fontAlgn="t"/>
                      <a:r>
                        <a:rPr lang="en-GB" sz="1100" b="0" i="0" u="none" strike="noStrike">
                          <a:solidFill>
                            <a:srgbClr val="475B6D"/>
                          </a:solidFill>
                          <a:effectLst/>
                          <a:latin typeface="Calibri" panose="020F0502020204030204" pitchFamily="34" charset="0"/>
                        </a:rPr>
                        <a:t>Venture: White City</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£3,900</a:t>
                      </a:r>
                    </a:p>
                  </a:txBody>
                  <a:tcPr marL="9525" marR="9525" marT="9525"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19/06/2020</a:t>
                      </a:r>
                    </a:p>
                  </a:txBody>
                  <a:tcPr marL="9525" marR="9525" marT="9525" marB="0">
                    <a:solidFill>
                      <a:srgbClr val="EDF3D5"/>
                    </a:solidFill>
                  </a:tcPr>
                </a:tc>
                <a:extLst>
                  <a:ext uri="{0D108BD9-81ED-4DB2-BD59-A6C34878D82A}">
                    <a16:rowId xmlns:a16="http://schemas.microsoft.com/office/drawing/2014/main" val="3733227639"/>
                  </a:ext>
                </a:extLst>
              </a:tr>
              <a:tr h="370840">
                <a:tc>
                  <a:txBody>
                    <a:bodyPr/>
                    <a:lstStyle/>
                    <a:p>
                      <a:pPr algn="l" fontAlgn="t"/>
                      <a:r>
                        <a:rPr lang="en-GB" sz="1100" b="0" i="0" u="none" strike="noStrike" dirty="0">
                          <a:solidFill>
                            <a:srgbClr val="475B6D"/>
                          </a:solidFill>
                          <a:effectLst/>
                          <a:latin typeface="Calibri" panose="020F0502020204030204" pitchFamily="34" charset="0"/>
                        </a:rPr>
                        <a:t>Vision 21 Gloucestershire</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£3,500</a:t>
                      </a:r>
                    </a:p>
                  </a:txBody>
                  <a:tcPr marL="9525" marR="9525" marT="9525"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20/05/2020</a:t>
                      </a:r>
                    </a:p>
                  </a:txBody>
                  <a:tcPr marL="9525" marR="9525" marT="9525" marB="0">
                    <a:solidFill>
                      <a:srgbClr val="EDF3D5"/>
                    </a:solidFill>
                  </a:tcPr>
                </a:tc>
                <a:extLst>
                  <a:ext uri="{0D108BD9-81ED-4DB2-BD59-A6C34878D82A}">
                    <a16:rowId xmlns:a16="http://schemas.microsoft.com/office/drawing/2014/main" val="1288019323"/>
                  </a:ext>
                </a:extLst>
              </a:tr>
            </a:tbl>
          </a:graphicData>
        </a:graphic>
      </p:graphicFrame>
      <p:graphicFrame>
        <p:nvGraphicFramePr>
          <p:cNvPr id="25" name="Table 24">
            <a:extLst>
              <a:ext uri="{FF2B5EF4-FFF2-40B4-BE49-F238E27FC236}">
                <a16:creationId xmlns:a16="http://schemas.microsoft.com/office/drawing/2014/main" id="{4D1045E7-FD68-4129-A8A9-7ABD288E30AA}"/>
              </a:ext>
            </a:extLst>
          </p:cNvPr>
          <p:cNvGraphicFramePr>
            <a:graphicFrameLocks/>
          </p:cNvGraphicFramePr>
          <p:nvPr>
            <p:extLst>
              <p:ext uri="{D42A27DB-BD31-4B8C-83A1-F6EECF244321}">
                <p14:modId xmlns:p14="http://schemas.microsoft.com/office/powerpoint/2010/main" val="2098867982"/>
              </p:ext>
            </p:extLst>
          </p:nvPr>
        </p:nvGraphicFramePr>
        <p:xfrm>
          <a:off x="6384022" y="1217178"/>
          <a:ext cx="5045279" cy="2225040"/>
        </p:xfrm>
        <a:graphic>
          <a:graphicData uri="http://schemas.openxmlformats.org/drawingml/2006/table">
            <a:tbl>
              <a:tblPr firstRow="1" bandRow="1">
                <a:tableStyleId>{5C22544A-7EE6-4342-B048-85BDC9FD1C3A}</a:tableStyleId>
              </a:tblPr>
              <a:tblGrid>
                <a:gridCol w="2797029">
                  <a:extLst>
                    <a:ext uri="{9D8B030D-6E8A-4147-A177-3AD203B41FA5}">
                      <a16:colId xmlns:a16="http://schemas.microsoft.com/office/drawing/2014/main" val="3285127999"/>
                    </a:ext>
                  </a:extLst>
                </a:gridCol>
                <a:gridCol w="1098958">
                  <a:extLst>
                    <a:ext uri="{9D8B030D-6E8A-4147-A177-3AD203B41FA5}">
                      <a16:colId xmlns:a16="http://schemas.microsoft.com/office/drawing/2014/main" val="2136885741"/>
                    </a:ext>
                  </a:extLst>
                </a:gridCol>
                <a:gridCol w="1149292">
                  <a:extLst>
                    <a:ext uri="{9D8B030D-6E8A-4147-A177-3AD203B41FA5}">
                      <a16:colId xmlns:a16="http://schemas.microsoft.com/office/drawing/2014/main" val="1362197428"/>
                    </a:ext>
                  </a:extLst>
                </a:gridCol>
              </a:tblGrid>
              <a:tr h="370840">
                <a:tc>
                  <a:txBody>
                    <a:bodyPr/>
                    <a:lstStyle/>
                    <a:p>
                      <a:pPr algn="l" fontAlgn="t"/>
                      <a:r>
                        <a:rPr lang="en-GB" sz="1100" b="1" i="0" u="none" strike="noStrike" dirty="0">
                          <a:solidFill>
                            <a:srgbClr val="475B6D"/>
                          </a:solidFill>
                          <a:effectLst/>
                          <a:latin typeface="Calibri" panose="020F0502020204030204" pitchFamily="34" charset="0"/>
                        </a:rPr>
                        <a:t>Organisation</a:t>
                      </a:r>
                    </a:p>
                  </a:txBody>
                  <a:tcPr marL="9525" marR="9525" marT="9525" marB="0">
                    <a:solidFill>
                      <a:srgbClr val="C5D87A"/>
                    </a:solidFill>
                  </a:tcPr>
                </a:tc>
                <a:tc>
                  <a:txBody>
                    <a:bodyPr/>
                    <a:lstStyle/>
                    <a:p>
                      <a:pPr algn="r" fontAlgn="t"/>
                      <a:r>
                        <a:rPr lang="en-GB" sz="1100" b="1" i="0" u="none" strike="noStrike">
                          <a:solidFill>
                            <a:srgbClr val="475B6D"/>
                          </a:solidFill>
                          <a:effectLst/>
                          <a:latin typeface="Calibri" panose="020F0502020204030204" pitchFamily="34" charset="0"/>
                        </a:rPr>
                        <a:t>Amount Awarded</a:t>
                      </a:r>
                    </a:p>
                  </a:txBody>
                  <a:tcPr marL="9525" marR="9525" marT="9525" marB="0">
                    <a:solidFill>
                      <a:srgbClr val="C5D87A"/>
                    </a:solidFill>
                  </a:tcPr>
                </a:tc>
                <a:tc>
                  <a:txBody>
                    <a:bodyPr/>
                    <a:lstStyle/>
                    <a:p>
                      <a:pPr algn="r" fontAlgn="t"/>
                      <a:r>
                        <a:rPr lang="en-GB" sz="1100" b="1" i="0" u="none" strike="noStrike" dirty="0">
                          <a:solidFill>
                            <a:srgbClr val="475B6D"/>
                          </a:solidFill>
                          <a:effectLst/>
                          <a:latin typeface="Calibri" panose="020F0502020204030204" pitchFamily="34" charset="0"/>
                        </a:rPr>
                        <a:t>Date Approved</a:t>
                      </a:r>
                    </a:p>
                  </a:txBody>
                  <a:tcPr marL="9525" marR="9525" marT="9525" marB="0">
                    <a:solidFill>
                      <a:srgbClr val="C5D87A"/>
                    </a:solidFill>
                  </a:tcPr>
                </a:tc>
                <a:extLst>
                  <a:ext uri="{0D108BD9-81ED-4DB2-BD59-A6C34878D82A}">
                    <a16:rowId xmlns:a16="http://schemas.microsoft.com/office/drawing/2014/main" val="3162209795"/>
                  </a:ext>
                </a:extLst>
              </a:tr>
              <a:tr h="370840">
                <a:tc>
                  <a:txBody>
                    <a:bodyPr/>
                    <a:lstStyle/>
                    <a:p>
                      <a:pPr algn="l" fontAlgn="t"/>
                      <a:r>
                        <a:rPr lang="en-GB" sz="1100" b="0" i="0" u="none" strike="noStrike" dirty="0">
                          <a:solidFill>
                            <a:srgbClr val="475B6D"/>
                          </a:solidFill>
                          <a:effectLst/>
                          <a:latin typeface="Calibri" panose="020F0502020204030204" pitchFamily="34" charset="0"/>
                        </a:rPr>
                        <a:t>WAM Youth Charity</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01/04/2020</a:t>
                      </a:r>
                    </a:p>
                  </a:txBody>
                  <a:tcPr marL="0" marR="0" marT="0" marB="0">
                    <a:solidFill>
                      <a:srgbClr val="EDF3D5"/>
                    </a:solidFill>
                  </a:tcPr>
                </a:tc>
                <a:extLst>
                  <a:ext uri="{0D108BD9-81ED-4DB2-BD59-A6C34878D82A}">
                    <a16:rowId xmlns:a16="http://schemas.microsoft.com/office/drawing/2014/main" val="511525871"/>
                  </a:ext>
                </a:extLst>
              </a:tr>
              <a:tr h="370840">
                <a:tc>
                  <a:txBody>
                    <a:bodyPr/>
                    <a:lstStyle/>
                    <a:p>
                      <a:pPr algn="l" fontAlgn="t"/>
                      <a:r>
                        <a:rPr lang="en-GB" sz="1100" b="0" i="0" u="none" strike="noStrike">
                          <a:solidFill>
                            <a:srgbClr val="475B6D"/>
                          </a:solidFill>
                          <a:effectLst/>
                          <a:latin typeface="Calibri" panose="020F0502020204030204" pitchFamily="34" charset="0"/>
                        </a:rPr>
                        <a:t>Whitminster Village Hall &amp; Playing Field Charity (Gloucester)</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£1,000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20/05/2020</a:t>
                      </a:r>
                    </a:p>
                  </a:txBody>
                  <a:tcPr marL="0" marR="0" marT="0" marB="0">
                    <a:solidFill>
                      <a:srgbClr val="EDF3D5"/>
                    </a:solidFill>
                  </a:tcPr>
                </a:tc>
                <a:extLst>
                  <a:ext uri="{0D108BD9-81ED-4DB2-BD59-A6C34878D82A}">
                    <a16:rowId xmlns:a16="http://schemas.microsoft.com/office/drawing/2014/main" val="387257968"/>
                  </a:ext>
                </a:extLst>
              </a:tr>
              <a:tr h="370840">
                <a:tc>
                  <a:txBody>
                    <a:bodyPr/>
                    <a:lstStyle/>
                    <a:p>
                      <a:pPr algn="l" fontAlgn="t"/>
                      <a:r>
                        <a:rPr lang="en-GB" sz="1100" b="0" i="0" u="none" strike="noStrike">
                          <a:solidFill>
                            <a:srgbClr val="475B6D"/>
                          </a:solidFill>
                          <a:effectLst/>
                          <a:latin typeface="Calibri" panose="020F0502020204030204" pitchFamily="34" charset="0"/>
                        </a:rPr>
                        <a:t>Wotton Area Mutual Aid</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20/05/2020</a:t>
                      </a:r>
                    </a:p>
                  </a:txBody>
                  <a:tcPr marL="0" marR="0" marT="0" marB="0">
                    <a:solidFill>
                      <a:srgbClr val="EDF3D5"/>
                    </a:solidFill>
                  </a:tcPr>
                </a:tc>
                <a:extLst>
                  <a:ext uri="{0D108BD9-81ED-4DB2-BD59-A6C34878D82A}">
                    <a16:rowId xmlns:a16="http://schemas.microsoft.com/office/drawing/2014/main" val="1148173795"/>
                  </a:ext>
                </a:extLst>
              </a:tr>
              <a:tr h="370840">
                <a:tc>
                  <a:txBody>
                    <a:bodyPr/>
                    <a:lstStyle/>
                    <a:p>
                      <a:pPr algn="l" fontAlgn="t"/>
                      <a:r>
                        <a:rPr lang="en-GB" sz="1100" b="0" i="0" u="none" strike="noStrike">
                          <a:solidFill>
                            <a:srgbClr val="475B6D"/>
                          </a:solidFill>
                          <a:effectLst/>
                          <a:latin typeface="Calibri" panose="020F0502020204030204" pitchFamily="34" charset="0"/>
                        </a:rPr>
                        <a:t>Wyldwood Arts</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£2,500</a:t>
                      </a:r>
                    </a:p>
                  </a:txBody>
                  <a:tcPr marL="0" marR="0" marT="0" marB="0">
                    <a:solidFill>
                      <a:srgbClr val="EDF3D5"/>
                    </a:solidFill>
                  </a:tcPr>
                </a:tc>
                <a:tc>
                  <a:txBody>
                    <a:bodyPr/>
                    <a:lstStyle/>
                    <a:p>
                      <a:pPr algn="r" fontAlgn="t"/>
                      <a:r>
                        <a:rPr lang="en-GB" sz="1100" b="0" i="0" u="none" strike="noStrike">
                          <a:solidFill>
                            <a:srgbClr val="475B6D"/>
                          </a:solidFill>
                          <a:effectLst/>
                          <a:latin typeface="Calibri" panose="020F0502020204030204" pitchFamily="34" charset="0"/>
                        </a:rPr>
                        <a:t>01/05/2020</a:t>
                      </a:r>
                    </a:p>
                  </a:txBody>
                  <a:tcPr marL="0" marR="0" marT="0" marB="0">
                    <a:solidFill>
                      <a:srgbClr val="EDF3D5"/>
                    </a:solidFill>
                  </a:tcPr>
                </a:tc>
                <a:extLst>
                  <a:ext uri="{0D108BD9-81ED-4DB2-BD59-A6C34878D82A}">
                    <a16:rowId xmlns:a16="http://schemas.microsoft.com/office/drawing/2014/main" val="28354466"/>
                  </a:ext>
                </a:extLst>
              </a:tr>
              <a:tr h="370840">
                <a:tc>
                  <a:txBody>
                    <a:bodyPr/>
                    <a:lstStyle/>
                    <a:p>
                      <a:pPr algn="l" fontAlgn="t"/>
                      <a:r>
                        <a:rPr lang="en-GB" sz="1100" b="0" i="0" u="none" strike="noStrike">
                          <a:solidFill>
                            <a:srgbClr val="475B6D"/>
                          </a:solidFill>
                          <a:effectLst/>
                          <a:latin typeface="Calibri" panose="020F0502020204030204" pitchFamily="34" charset="0"/>
                        </a:rPr>
                        <a:t>Young Gloucestershire</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£5,000</a:t>
                      </a:r>
                    </a:p>
                  </a:txBody>
                  <a:tcPr marL="0" marR="0" marT="0" marB="0">
                    <a:solidFill>
                      <a:srgbClr val="EDF3D5"/>
                    </a:solidFill>
                  </a:tcPr>
                </a:tc>
                <a:tc>
                  <a:txBody>
                    <a:bodyPr/>
                    <a:lstStyle/>
                    <a:p>
                      <a:pPr algn="r" fontAlgn="t"/>
                      <a:r>
                        <a:rPr lang="en-GB" sz="1100" b="0" i="0" u="none" strike="noStrike" dirty="0">
                          <a:solidFill>
                            <a:srgbClr val="475B6D"/>
                          </a:solidFill>
                          <a:effectLst/>
                          <a:latin typeface="Calibri" panose="020F0502020204030204" pitchFamily="34" charset="0"/>
                        </a:rPr>
                        <a:t>01/04/2020</a:t>
                      </a:r>
                    </a:p>
                  </a:txBody>
                  <a:tcPr marL="0" marR="0" marT="0" marB="0">
                    <a:solidFill>
                      <a:srgbClr val="EDF3D5"/>
                    </a:solidFill>
                  </a:tcPr>
                </a:tc>
                <a:extLst>
                  <a:ext uri="{0D108BD9-81ED-4DB2-BD59-A6C34878D82A}">
                    <a16:rowId xmlns:a16="http://schemas.microsoft.com/office/drawing/2014/main" val="4270223435"/>
                  </a:ext>
                </a:extLst>
              </a:tr>
            </a:tbl>
          </a:graphicData>
        </a:graphic>
      </p:graphicFrame>
    </p:spTree>
    <p:extLst>
      <p:ext uri="{BB962C8B-B14F-4D97-AF65-F5344CB8AC3E}">
        <p14:creationId xmlns:p14="http://schemas.microsoft.com/office/powerpoint/2010/main" val="26858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p:txBody>
          <a:bodyPr>
            <a:normAutofit/>
          </a:bodyPr>
          <a:lstStyle/>
          <a:p>
            <a:pPr algn="ctr"/>
            <a:r>
              <a:rPr lang="en-GB" sz="4000" b="1" dirty="0">
                <a:solidFill>
                  <a:srgbClr val="6FC2B4"/>
                </a:solidFill>
                <a:latin typeface="+mn-lt"/>
              </a:rPr>
              <a:t>Gloucestershire Coronavirus Emergency Appeal</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marL="0" indent="0" algn="ctr">
              <a:buClr>
                <a:srgbClr val="6FC2B4"/>
              </a:buClr>
              <a:buNone/>
            </a:pPr>
            <a:r>
              <a:rPr lang="en-GB" sz="6000" b="1" dirty="0">
                <a:solidFill>
                  <a:srgbClr val="B0C947"/>
                </a:solidFill>
              </a:rPr>
              <a:t>£790,828 </a:t>
            </a:r>
            <a:r>
              <a:rPr lang="en-GB" sz="3600" dirty="0">
                <a:solidFill>
                  <a:srgbClr val="475B6D"/>
                </a:solidFill>
              </a:rPr>
              <a:t>raised in 100 days</a:t>
            </a:r>
          </a:p>
          <a:p>
            <a:pPr>
              <a:buClr>
                <a:srgbClr val="6FC2B4"/>
              </a:buClr>
            </a:pPr>
            <a:endParaRPr lang="en-GB" dirty="0">
              <a:solidFill>
                <a:srgbClr val="475B6D"/>
              </a:solidFill>
            </a:endParaRPr>
          </a:p>
          <a:p>
            <a:pPr marL="0" indent="0">
              <a:buClr>
                <a:srgbClr val="6FC2B4"/>
              </a:buClr>
              <a:buNone/>
            </a:pPr>
            <a:r>
              <a:rPr lang="en-GB" dirty="0">
                <a:solidFill>
                  <a:srgbClr val="475B6D"/>
                </a:solidFill>
              </a:rPr>
              <a:t>Supporters include: </a:t>
            </a:r>
          </a:p>
          <a:p>
            <a:pPr marL="0" indent="0">
              <a:buClr>
                <a:srgbClr val="6FC2B4"/>
              </a:buClr>
              <a:buNone/>
            </a:pPr>
            <a:r>
              <a:rPr lang="en-GB" sz="2000" dirty="0">
                <a:solidFill>
                  <a:srgbClr val="475B6D"/>
                </a:solidFill>
              </a:rPr>
              <a:t>National Emergencies Trust (NET), Thirty Percy, The Julia and Hans Rausing Trust, The Hayward Waite Charitable Fund, The Gloucestershire Disability Fund, The CHK Foundation and The Honourable Company of Gloucestershire and other generous individual donors.</a:t>
            </a:r>
          </a:p>
        </p:txBody>
      </p:sp>
    </p:spTree>
    <p:extLst>
      <p:ext uri="{BB962C8B-B14F-4D97-AF65-F5344CB8AC3E}">
        <p14:creationId xmlns:p14="http://schemas.microsoft.com/office/powerpoint/2010/main" val="24507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p:txBody>
          <a:bodyPr/>
          <a:lstStyle/>
          <a:p>
            <a:r>
              <a:rPr lang="en-GB" sz="3200" b="1" dirty="0">
                <a:solidFill>
                  <a:srgbClr val="475B6D"/>
                </a:solidFill>
                <a:latin typeface="+mn-lt"/>
              </a:rPr>
              <a:t>Gloucestershire Coronavirus Emergency Response Fund</a:t>
            </a:r>
            <a:endParaRPr lang="en-GB" sz="2000" b="1" dirty="0">
              <a:solidFill>
                <a:srgbClr val="475B6D"/>
              </a:solidFill>
              <a:latin typeface="+mn-lt"/>
            </a:endParaRP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4407395"/>
          </a:xfrm>
        </p:spPr>
        <p:txBody>
          <a:bodyPr>
            <a:noAutofit/>
          </a:bodyPr>
          <a:lstStyle/>
          <a:p>
            <a:pPr marL="0" indent="0">
              <a:buClr>
                <a:srgbClr val="6FC2B4"/>
              </a:buClr>
              <a:buNone/>
            </a:pPr>
            <a:r>
              <a:rPr lang="en-GB" sz="2000" dirty="0">
                <a:solidFill>
                  <a:srgbClr val="475B6D"/>
                </a:solidFill>
              </a:rPr>
              <a:t>Within three months, we have awarded</a:t>
            </a:r>
          </a:p>
          <a:p>
            <a:pPr marL="0" indent="0">
              <a:buClr>
                <a:srgbClr val="6FC2B4"/>
              </a:buClr>
              <a:buNone/>
            </a:pPr>
            <a:endParaRPr lang="en-GB" sz="2000" dirty="0">
              <a:solidFill>
                <a:srgbClr val="475B6D"/>
              </a:solidFill>
            </a:endParaRPr>
          </a:p>
          <a:p>
            <a:pPr marL="0" indent="0" algn="ctr">
              <a:buClr>
                <a:srgbClr val="6FC2B4"/>
              </a:buClr>
              <a:buNone/>
            </a:pPr>
            <a:r>
              <a:rPr lang="en-GB" sz="4000" dirty="0">
                <a:solidFill>
                  <a:srgbClr val="6FC2B4"/>
                </a:solidFill>
              </a:rPr>
              <a:t>113</a:t>
            </a:r>
            <a:r>
              <a:rPr lang="en-GB" sz="2000" dirty="0">
                <a:solidFill>
                  <a:srgbClr val="475B6D"/>
                </a:solidFill>
              </a:rPr>
              <a:t> grants totalling</a:t>
            </a:r>
          </a:p>
          <a:p>
            <a:pPr marL="0" indent="0">
              <a:buClr>
                <a:srgbClr val="6FC2B4"/>
              </a:buClr>
              <a:buNone/>
            </a:pPr>
            <a:endParaRPr lang="en-GB" sz="2000" b="1" dirty="0">
              <a:solidFill>
                <a:schemeClr val="bg2">
                  <a:lumMod val="50000"/>
                </a:schemeClr>
              </a:solidFill>
            </a:endParaRPr>
          </a:p>
          <a:p>
            <a:pPr marL="0" indent="0" algn="ctr">
              <a:buClr>
                <a:srgbClr val="6FC2B4"/>
              </a:buClr>
              <a:buNone/>
            </a:pPr>
            <a:r>
              <a:rPr lang="en-GB" sz="4800" dirty="0">
                <a:solidFill>
                  <a:srgbClr val="475B6D"/>
                </a:solidFill>
              </a:rPr>
              <a:t> </a:t>
            </a:r>
            <a:r>
              <a:rPr lang="en-GB" sz="8800" b="1" dirty="0">
                <a:solidFill>
                  <a:srgbClr val="B0C947"/>
                </a:solidFill>
              </a:rPr>
              <a:t>£382,599</a:t>
            </a:r>
            <a:endParaRPr lang="en-GB" sz="4800" b="1" dirty="0">
              <a:solidFill>
                <a:srgbClr val="B0C947"/>
              </a:solidFill>
            </a:endParaRPr>
          </a:p>
          <a:p>
            <a:pPr marL="0" indent="0">
              <a:buClr>
                <a:srgbClr val="6FC2B4"/>
              </a:buClr>
              <a:buNone/>
            </a:pPr>
            <a:endParaRPr lang="en-GB" sz="2000" b="1" dirty="0">
              <a:solidFill>
                <a:schemeClr val="bg2">
                  <a:lumMod val="50000"/>
                </a:schemeClr>
              </a:solidFill>
            </a:endParaRPr>
          </a:p>
          <a:p>
            <a:pPr marL="0" indent="0">
              <a:buClr>
                <a:srgbClr val="6FC2B4"/>
              </a:buClr>
              <a:buNone/>
            </a:pPr>
            <a:r>
              <a:rPr lang="en-GB" sz="2000" dirty="0">
                <a:solidFill>
                  <a:srgbClr val="475B6D"/>
                </a:solidFill>
              </a:rPr>
              <a:t>Supporting charities, community groups and voluntary organisations working in Gloucestershire to help the county’s most vulnerable people and communities.</a:t>
            </a:r>
          </a:p>
        </p:txBody>
      </p:sp>
    </p:spTree>
    <p:extLst>
      <p:ext uri="{BB962C8B-B14F-4D97-AF65-F5344CB8AC3E}">
        <p14:creationId xmlns:p14="http://schemas.microsoft.com/office/powerpoint/2010/main" val="377137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A86-78AD-417A-A9D7-C5C79173C118}"/>
              </a:ext>
            </a:extLst>
          </p:cNvPr>
          <p:cNvSpPr>
            <a:spLocks noGrp="1"/>
          </p:cNvSpPr>
          <p:nvPr>
            <p:ph type="title"/>
          </p:nvPr>
        </p:nvSpPr>
        <p:spPr/>
        <p:txBody>
          <a:bodyPr>
            <a:normAutofit fontScale="90000"/>
          </a:bodyPr>
          <a:lstStyle/>
          <a:p>
            <a:br>
              <a:rPr lang="en-GB" sz="3600" dirty="0">
                <a:solidFill>
                  <a:srgbClr val="475B6D"/>
                </a:solidFill>
                <a:latin typeface="+mn-lt"/>
              </a:rPr>
            </a:br>
            <a:r>
              <a:rPr lang="en-GB" sz="3600" dirty="0">
                <a:solidFill>
                  <a:srgbClr val="475B6D"/>
                </a:solidFill>
                <a:latin typeface="+mn-lt"/>
              </a:rPr>
              <a:t>Our grants in numbers</a:t>
            </a:r>
            <a:br>
              <a:rPr lang="en-GB" dirty="0">
                <a:solidFill>
                  <a:srgbClr val="475B6D"/>
                </a:solidFill>
              </a:rPr>
            </a:br>
            <a:br>
              <a:rPr lang="en-GB" dirty="0">
                <a:solidFill>
                  <a:srgbClr val="475B6D"/>
                </a:solidFill>
              </a:rPr>
            </a:br>
            <a:endParaRPr lang="en-GB" dirty="0"/>
          </a:p>
        </p:txBody>
      </p:sp>
      <p:pic>
        <p:nvPicPr>
          <p:cNvPr id="4" name="Picture 3">
            <a:extLst>
              <a:ext uri="{FF2B5EF4-FFF2-40B4-BE49-F238E27FC236}">
                <a16:creationId xmlns:a16="http://schemas.microsoft.com/office/drawing/2014/main" id="{C022E8AA-20BB-4FCC-A9C3-616C5C2DF33D}"/>
              </a:ext>
            </a:extLst>
          </p:cNvPr>
          <p:cNvPicPr/>
          <p:nvPr/>
        </p:nvPicPr>
        <p:blipFill rotWithShape="1">
          <a:blip r:embed="rId2"/>
          <a:srcRect l="33569" t="27133" r="58503" b="58421"/>
          <a:stretch/>
        </p:blipFill>
        <p:spPr bwMode="auto">
          <a:xfrm>
            <a:off x="6302744" y="1282983"/>
            <a:ext cx="1585517" cy="15283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3007C61-E7A9-450F-9A44-6C63ED8BD982}"/>
              </a:ext>
            </a:extLst>
          </p:cNvPr>
          <p:cNvSpPr txBox="1"/>
          <p:nvPr/>
        </p:nvSpPr>
        <p:spPr>
          <a:xfrm>
            <a:off x="6505560" y="2912189"/>
            <a:ext cx="1179884" cy="1015663"/>
          </a:xfrm>
          <a:prstGeom prst="rect">
            <a:avLst/>
          </a:prstGeom>
          <a:noFill/>
        </p:spPr>
        <p:txBody>
          <a:bodyPr wrap="square" rtlCol="0">
            <a:spAutoFit/>
          </a:bodyPr>
          <a:lstStyle/>
          <a:p>
            <a:pPr algn="ctr"/>
            <a:r>
              <a:rPr lang="en-GB" sz="2000" dirty="0">
                <a:solidFill>
                  <a:srgbClr val="475B6D"/>
                </a:solidFill>
              </a:rPr>
              <a:t>Average grant size £3,385</a:t>
            </a:r>
          </a:p>
        </p:txBody>
      </p:sp>
      <p:pic>
        <p:nvPicPr>
          <p:cNvPr id="11" name="Picture 10">
            <a:extLst>
              <a:ext uri="{FF2B5EF4-FFF2-40B4-BE49-F238E27FC236}">
                <a16:creationId xmlns:a16="http://schemas.microsoft.com/office/drawing/2014/main" id="{3DAC426C-8854-4BE2-98D8-F66B3BD32291}"/>
              </a:ext>
            </a:extLst>
          </p:cNvPr>
          <p:cNvPicPr/>
          <p:nvPr/>
        </p:nvPicPr>
        <p:blipFill rotWithShape="1">
          <a:blip r:embed="rId3"/>
          <a:srcRect l="39339" t="65270" r="52350" b="21072"/>
          <a:stretch/>
        </p:blipFill>
        <p:spPr bwMode="auto">
          <a:xfrm>
            <a:off x="838200" y="1172805"/>
            <a:ext cx="1997846" cy="178235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B58AEC0-37C8-4D7B-B271-C063E0917D8E}"/>
              </a:ext>
            </a:extLst>
          </p:cNvPr>
          <p:cNvSpPr txBox="1"/>
          <p:nvPr/>
        </p:nvSpPr>
        <p:spPr>
          <a:xfrm>
            <a:off x="1095787" y="2955159"/>
            <a:ext cx="1656480" cy="1261884"/>
          </a:xfrm>
          <a:prstGeom prst="rect">
            <a:avLst/>
          </a:prstGeom>
          <a:noFill/>
        </p:spPr>
        <p:txBody>
          <a:bodyPr wrap="square" rtlCol="0">
            <a:spAutoFit/>
          </a:bodyPr>
          <a:lstStyle/>
          <a:p>
            <a:pPr algn="ctr"/>
            <a:r>
              <a:rPr lang="en-GB" sz="2000" dirty="0">
                <a:solidFill>
                  <a:srgbClr val="475B6D"/>
                </a:solidFill>
              </a:rPr>
              <a:t>161 applications received </a:t>
            </a:r>
          </a:p>
          <a:p>
            <a:pPr algn="ctr"/>
            <a:endParaRPr lang="en-GB" sz="1600" dirty="0">
              <a:solidFill>
                <a:srgbClr val="475B6D"/>
              </a:solidFill>
            </a:endParaRPr>
          </a:p>
        </p:txBody>
      </p:sp>
      <p:sp>
        <p:nvSpPr>
          <p:cNvPr id="15" name="TextBox 14">
            <a:extLst>
              <a:ext uri="{FF2B5EF4-FFF2-40B4-BE49-F238E27FC236}">
                <a16:creationId xmlns:a16="http://schemas.microsoft.com/office/drawing/2014/main" id="{0C856A89-E87F-4A7A-8B6C-FA82F6C19C30}"/>
              </a:ext>
            </a:extLst>
          </p:cNvPr>
          <p:cNvSpPr txBox="1"/>
          <p:nvPr/>
        </p:nvSpPr>
        <p:spPr>
          <a:xfrm>
            <a:off x="3655447" y="2947979"/>
            <a:ext cx="1755257" cy="1261884"/>
          </a:xfrm>
          <a:prstGeom prst="rect">
            <a:avLst/>
          </a:prstGeom>
          <a:noFill/>
        </p:spPr>
        <p:txBody>
          <a:bodyPr wrap="square" rtlCol="0">
            <a:spAutoFit/>
          </a:bodyPr>
          <a:lstStyle/>
          <a:p>
            <a:pPr algn="ctr"/>
            <a:r>
              <a:rPr lang="en-GB" sz="2000" dirty="0">
                <a:solidFill>
                  <a:srgbClr val="475B6D"/>
                </a:solidFill>
              </a:rPr>
              <a:t>109 separate groups supported</a:t>
            </a:r>
          </a:p>
          <a:p>
            <a:pPr algn="ctr"/>
            <a:endParaRPr lang="en-GB" sz="1600" dirty="0">
              <a:solidFill>
                <a:srgbClr val="475B6D"/>
              </a:solidFill>
            </a:endParaRPr>
          </a:p>
        </p:txBody>
      </p:sp>
      <p:pic>
        <p:nvPicPr>
          <p:cNvPr id="16" name="Picture 15">
            <a:extLst>
              <a:ext uri="{FF2B5EF4-FFF2-40B4-BE49-F238E27FC236}">
                <a16:creationId xmlns:a16="http://schemas.microsoft.com/office/drawing/2014/main" id="{7D41B387-2CED-48A3-97D3-9EA8678DEA2F}"/>
              </a:ext>
            </a:extLst>
          </p:cNvPr>
          <p:cNvPicPr/>
          <p:nvPr/>
        </p:nvPicPr>
        <p:blipFill rotWithShape="1">
          <a:blip r:embed="rId3"/>
          <a:srcRect l="62390" t="15826" r="30616" b="71273"/>
          <a:stretch/>
        </p:blipFill>
        <p:spPr bwMode="auto">
          <a:xfrm>
            <a:off x="3729042" y="1282982"/>
            <a:ext cx="1608068" cy="1629207"/>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09C3D77-A945-4F5A-A695-4F316C343117}"/>
              </a:ext>
            </a:extLst>
          </p:cNvPr>
          <p:cNvPicPr/>
          <p:nvPr/>
        </p:nvPicPr>
        <p:blipFill rotWithShape="1">
          <a:blip r:embed="rId3"/>
          <a:srcRect l="39073" t="30775" r="51579" b="52705"/>
          <a:stretch/>
        </p:blipFill>
        <p:spPr bwMode="auto">
          <a:xfrm>
            <a:off x="8578440" y="1064044"/>
            <a:ext cx="2069314" cy="1966249"/>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41578F69-F26B-4BDE-B261-4662C8EA8B0A}"/>
              </a:ext>
            </a:extLst>
          </p:cNvPr>
          <p:cNvSpPr txBox="1"/>
          <p:nvPr/>
        </p:nvSpPr>
        <p:spPr>
          <a:xfrm>
            <a:off x="8929072" y="2811355"/>
            <a:ext cx="1563435" cy="1569660"/>
          </a:xfrm>
          <a:prstGeom prst="rect">
            <a:avLst/>
          </a:prstGeom>
          <a:noFill/>
        </p:spPr>
        <p:txBody>
          <a:bodyPr wrap="square" rtlCol="0">
            <a:spAutoFit/>
          </a:bodyPr>
          <a:lstStyle/>
          <a:p>
            <a:pPr algn="ctr"/>
            <a:r>
              <a:rPr lang="en-GB" sz="2000" dirty="0">
                <a:solidFill>
                  <a:srgbClr val="475B6D"/>
                </a:solidFill>
              </a:rPr>
              <a:t>Over 100,000 estimated beneficiaries</a:t>
            </a:r>
          </a:p>
          <a:p>
            <a:pPr algn="ctr"/>
            <a:endParaRPr lang="en-GB" sz="1600" dirty="0">
              <a:solidFill>
                <a:srgbClr val="475B6D"/>
              </a:solidFill>
            </a:endParaRPr>
          </a:p>
        </p:txBody>
      </p:sp>
      <p:pic>
        <p:nvPicPr>
          <p:cNvPr id="8194" name="Picture 2" descr="Icons Food Categories by Verynicedesign.be on Dribbble">
            <a:extLst>
              <a:ext uri="{FF2B5EF4-FFF2-40B4-BE49-F238E27FC236}">
                <a16:creationId xmlns:a16="http://schemas.microsoft.com/office/drawing/2014/main" id="{794F99B9-4E38-4B3C-9E6D-468287AA2D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752" t="35235" r="1111" b="35333"/>
          <a:stretch/>
        </p:blipFill>
        <p:spPr bwMode="auto">
          <a:xfrm>
            <a:off x="6308420" y="4110533"/>
            <a:ext cx="1574164" cy="1569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D44F84-C921-421A-9893-DBE343E03D0E}"/>
              </a:ext>
            </a:extLst>
          </p:cNvPr>
          <p:cNvSpPr txBox="1"/>
          <p:nvPr/>
        </p:nvSpPr>
        <p:spPr>
          <a:xfrm>
            <a:off x="6096000" y="5784989"/>
            <a:ext cx="2209066" cy="707886"/>
          </a:xfrm>
          <a:prstGeom prst="rect">
            <a:avLst/>
          </a:prstGeom>
          <a:noFill/>
        </p:spPr>
        <p:txBody>
          <a:bodyPr wrap="square" rtlCol="0">
            <a:spAutoFit/>
          </a:bodyPr>
          <a:lstStyle/>
          <a:p>
            <a:pPr algn="ctr"/>
            <a:r>
              <a:rPr lang="en-GB" sz="2000" dirty="0">
                <a:solidFill>
                  <a:srgbClr val="475B6D"/>
                </a:solidFill>
              </a:rPr>
              <a:t>48 grants helping to provide food</a:t>
            </a:r>
          </a:p>
        </p:txBody>
      </p:sp>
      <p:pic>
        <p:nvPicPr>
          <p:cNvPr id="8198" name="Picture 6" descr="Health And Wellbeing Icon, HD Png Download - kindpng">
            <a:extLst>
              <a:ext uri="{FF2B5EF4-FFF2-40B4-BE49-F238E27FC236}">
                <a16:creationId xmlns:a16="http://schemas.microsoft.com/office/drawing/2014/main" id="{61F55C3F-1502-460E-84C2-C9C69645F3F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11531" r="12413"/>
          <a:stretch/>
        </p:blipFill>
        <p:spPr bwMode="auto">
          <a:xfrm>
            <a:off x="3747543" y="4110533"/>
            <a:ext cx="1527816" cy="1569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46BDB9-A90B-4C9D-9077-91C4C430B809}"/>
              </a:ext>
            </a:extLst>
          </p:cNvPr>
          <p:cNvSpPr txBox="1"/>
          <p:nvPr/>
        </p:nvSpPr>
        <p:spPr>
          <a:xfrm>
            <a:off x="3339038" y="5701553"/>
            <a:ext cx="2209066" cy="1015663"/>
          </a:xfrm>
          <a:prstGeom prst="rect">
            <a:avLst/>
          </a:prstGeom>
          <a:noFill/>
        </p:spPr>
        <p:txBody>
          <a:bodyPr wrap="square" rtlCol="0">
            <a:spAutoFit/>
          </a:bodyPr>
          <a:lstStyle/>
          <a:p>
            <a:pPr algn="ctr"/>
            <a:r>
              <a:rPr lang="en-GB" sz="2000" dirty="0">
                <a:solidFill>
                  <a:srgbClr val="475B6D"/>
                </a:solidFill>
              </a:rPr>
              <a:t>97 grants supporting health and wellbeing</a:t>
            </a:r>
          </a:p>
        </p:txBody>
      </p:sp>
    </p:spTree>
    <p:extLst>
      <p:ext uri="{BB962C8B-B14F-4D97-AF65-F5344CB8AC3E}">
        <p14:creationId xmlns:p14="http://schemas.microsoft.com/office/powerpoint/2010/main" val="221822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522514" y="256733"/>
            <a:ext cx="10515600" cy="830306"/>
          </a:xfrm>
          <a:solidFill>
            <a:schemeClr val="bg1"/>
          </a:solidFill>
        </p:spPr>
        <p:txBody>
          <a:bodyPr>
            <a:normAutofit/>
          </a:bodyPr>
          <a:lstStyle/>
          <a:p>
            <a:r>
              <a:rPr lang="en-GB" sz="3600" dirty="0">
                <a:solidFill>
                  <a:srgbClr val="475B6D"/>
                </a:solidFill>
                <a:latin typeface="+mn-lt"/>
              </a:rPr>
              <a:t>Where did we award grants?</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a:buClr>
                <a:srgbClr val="6FC2B4"/>
              </a:buClr>
            </a:pPr>
            <a:endParaRPr lang="en-GB" dirty="0">
              <a:solidFill>
                <a:srgbClr val="475B6D"/>
              </a:solidFill>
            </a:endParaRPr>
          </a:p>
        </p:txBody>
      </p:sp>
      <p:pic>
        <p:nvPicPr>
          <p:cNvPr id="5" name="Picture 4">
            <a:extLst>
              <a:ext uri="{FF2B5EF4-FFF2-40B4-BE49-F238E27FC236}">
                <a16:creationId xmlns:a16="http://schemas.microsoft.com/office/drawing/2014/main" id="{54C41069-04FA-4C43-8E38-9062EBB39B4B}"/>
              </a:ext>
            </a:extLst>
          </p:cNvPr>
          <p:cNvPicPr/>
          <p:nvPr/>
        </p:nvPicPr>
        <p:blipFill rotWithShape="1">
          <a:blip r:embed="rId2"/>
          <a:srcRect l="22788" t="24693" r="24326" b="12522"/>
          <a:stretch/>
        </p:blipFill>
        <p:spPr bwMode="auto">
          <a:xfrm>
            <a:off x="1496664" y="945529"/>
            <a:ext cx="9937102" cy="5597135"/>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E104634A-30BF-40D2-A150-BB00C4696693}"/>
              </a:ext>
            </a:extLst>
          </p:cNvPr>
          <p:cNvSpPr/>
          <p:nvPr/>
        </p:nvSpPr>
        <p:spPr>
          <a:xfrm>
            <a:off x="2258008" y="995320"/>
            <a:ext cx="7044612" cy="646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43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286196" y="153185"/>
            <a:ext cx="10515600" cy="830306"/>
          </a:xfrm>
        </p:spPr>
        <p:txBody>
          <a:bodyPr>
            <a:normAutofit/>
          </a:bodyPr>
          <a:lstStyle/>
          <a:p>
            <a:r>
              <a:rPr lang="en-GB" sz="3600" dirty="0">
                <a:solidFill>
                  <a:srgbClr val="475B6D"/>
                </a:solidFill>
                <a:latin typeface="+mn-lt"/>
              </a:rPr>
              <a:t>What is the impact?</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a:buClr>
                <a:srgbClr val="6FC2B4"/>
              </a:buClr>
            </a:pPr>
            <a:endParaRPr lang="en-GB" dirty="0">
              <a:solidFill>
                <a:srgbClr val="475B6D"/>
              </a:solidFill>
            </a:endParaRPr>
          </a:p>
        </p:txBody>
      </p:sp>
      <p:sp>
        <p:nvSpPr>
          <p:cNvPr id="6" name="Text Box 2">
            <a:extLst>
              <a:ext uri="{FF2B5EF4-FFF2-40B4-BE49-F238E27FC236}">
                <a16:creationId xmlns:a16="http://schemas.microsoft.com/office/drawing/2014/main" id="{6DE7A089-5F8F-43A9-8A31-0C93D42F2D2E}"/>
              </a:ext>
            </a:extLst>
          </p:cNvPr>
          <p:cNvSpPr txBox="1">
            <a:spLocks noChangeArrowheads="1"/>
          </p:cNvSpPr>
          <p:nvPr/>
        </p:nvSpPr>
        <p:spPr bwMode="auto">
          <a:xfrm>
            <a:off x="8304998" y="153185"/>
            <a:ext cx="3785402" cy="6551629"/>
          </a:xfrm>
          <a:prstGeom prst="rect">
            <a:avLst/>
          </a:prstGeom>
          <a:solidFill>
            <a:srgbClr val="6FC2B4"/>
          </a:solidFill>
          <a:ln w="9525">
            <a:solidFill>
              <a:srgbClr val="6FC2B4"/>
            </a:solidFill>
            <a:miter lim="800000"/>
            <a:headEnd/>
            <a:tailEnd/>
          </a:ln>
        </p:spPr>
        <p:txBody>
          <a:bodyPr rot="0" vert="horz" wrap="square" lIns="91440" tIns="45720" rIns="91440" bIns="45720" anchor="t" anchorCtr="0">
            <a:noAutofit/>
          </a:bodyPr>
          <a:lstStyle/>
          <a:p>
            <a:r>
              <a:rPr lang="en-GB" b="1" dirty="0">
                <a:solidFill>
                  <a:schemeClr val="bg2">
                    <a:lumMod val="50000"/>
                  </a:schemeClr>
                </a:solidFill>
              </a:rPr>
              <a:t>Gloucestershire Deaf Association</a:t>
            </a:r>
          </a:p>
          <a:p>
            <a:endParaRPr lang="en-GB" sz="1050" b="1" dirty="0">
              <a:solidFill>
                <a:schemeClr val="bg2">
                  <a:lumMod val="50000"/>
                </a:schemeClr>
              </a:solidFill>
            </a:endParaRPr>
          </a:p>
          <a:p>
            <a:r>
              <a:rPr lang="en-GB" sz="1400" b="1" dirty="0">
                <a:solidFill>
                  <a:schemeClr val="bg2">
                    <a:lumMod val="50000"/>
                  </a:schemeClr>
                </a:solidFill>
              </a:rPr>
              <a:t>£5,000 towards the costs of providing online support, communications and sign language translators to reduce isolation, worry and confusi</a:t>
            </a:r>
            <a:r>
              <a:rPr lang="en-GB" sz="1600" b="1" dirty="0">
                <a:solidFill>
                  <a:schemeClr val="bg2">
                    <a:lumMod val="50000"/>
                  </a:schemeClr>
                </a:solidFill>
              </a:rPr>
              <a:t>on</a:t>
            </a:r>
          </a:p>
          <a:p>
            <a:pPr algn="ctr"/>
            <a:endParaRPr lang="en-GB" sz="1100" dirty="0">
              <a:solidFill>
                <a:schemeClr val="bg2">
                  <a:lumMod val="50000"/>
                </a:schemeClr>
              </a:solidFill>
            </a:endParaRPr>
          </a:p>
          <a:p>
            <a:pPr algn="just"/>
            <a:r>
              <a:rPr lang="en-GB" sz="1400" b="1" dirty="0">
                <a:solidFill>
                  <a:schemeClr val="bg2">
                    <a:lumMod val="50000"/>
                  </a:schemeClr>
                </a:solidFill>
              </a:rPr>
              <a:t>A regular at the Gloucester Deaf Club (GDC), a BSL social club, admitted to GDA colleagues that he had been missing coming to the club and had been struggling with the lack of communication in his first language, BSL as his wife and family do not sign. GDA arranged for a volunteer to meet with him, socially distanced, on his driveway, where they enjoyed a conversation in BSL. This was such a relief and a success for the gentleman, that he has now requested more regular chats.</a:t>
            </a:r>
          </a:p>
          <a:p>
            <a:pPr algn="just"/>
            <a:endParaRPr lang="en-GB" sz="1400" b="1" dirty="0">
              <a:solidFill>
                <a:schemeClr val="bg2">
                  <a:lumMod val="50000"/>
                </a:schemeClr>
              </a:solidFill>
            </a:endParaRPr>
          </a:p>
          <a:p>
            <a:pPr algn="just"/>
            <a:r>
              <a:rPr lang="en-GB" sz="1400" b="1" i="1" dirty="0">
                <a:solidFill>
                  <a:schemeClr val="bg2">
                    <a:lumMod val="50000"/>
                  </a:schemeClr>
                </a:solidFill>
              </a:rPr>
              <a:t>“This simple act of support has meant that this person is feeling less isolated. He is now able to converse with someone in his first language. He is able to discuss and understand matters that he has been concerned about. In a society where we are encouraged to talk for the good of our emotional wellbeing, sadly for people whose first language is BSL, that is not always possible, which is why this support has been vital for the wellbeing of our local BSL community in Gloucestershire”</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82B41431-9907-428A-97B5-D8A8E2A1D1CC}"/>
              </a:ext>
            </a:extLst>
          </p:cNvPr>
          <p:cNvSpPr txBox="1">
            <a:spLocks noChangeArrowheads="1"/>
          </p:cNvSpPr>
          <p:nvPr/>
        </p:nvSpPr>
        <p:spPr bwMode="auto">
          <a:xfrm>
            <a:off x="2983140" y="3127021"/>
            <a:ext cx="5090210" cy="3577793"/>
          </a:xfrm>
          <a:prstGeom prst="rect">
            <a:avLst/>
          </a:prstGeom>
          <a:solidFill>
            <a:srgbClr val="475B6D"/>
          </a:solidFill>
          <a:ln w="9525">
            <a:solidFill>
              <a:srgbClr val="475B6D"/>
            </a:solidFill>
            <a:miter lim="800000"/>
            <a:headEnd/>
            <a:tailEnd/>
          </a:ln>
        </p:spPr>
        <p:txBody>
          <a:bodyPr rot="0" vert="horz" wrap="square" lIns="91440" tIns="45720" rIns="91440" bIns="45720" anchor="t" anchorCtr="0">
            <a:noAutofit/>
          </a:bodyPr>
          <a:lstStyle/>
          <a:p>
            <a:r>
              <a:rPr lang="en-GB" b="1" dirty="0">
                <a:solidFill>
                  <a:schemeClr val="bg1"/>
                </a:solidFill>
              </a:rPr>
              <a:t>Young Gloucestershire</a:t>
            </a:r>
          </a:p>
          <a:p>
            <a:endParaRPr lang="en-GB" sz="1050" b="1" dirty="0">
              <a:solidFill>
                <a:schemeClr val="bg1"/>
              </a:solidFill>
            </a:endParaRPr>
          </a:p>
          <a:p>
            <a:r>
              <a:rPr lang="en-GB" sz="1400" b="1" dirty="0">
                <a:solidFill>
                  <a:schemeClr val="bg1"/>
                </a:solidFill>
              </a:rPr>
              <a:t>A grant of £5,000 enabled staff to be rapidly redeployed and work flexibly to meet the needs of young people as the crisis unfolded enabling services to be adapted and more than 270 care packages to be delivered to vulnerable young people in Gloucestershire.</a:t>
            </a:r>
            <a:endParaRPr lang="en-GB" sz="1600" b="1" dirty="0">
              <a:solidFill>
                <a:schemeClr val="bg1"/>
              </a:solidFill>
            </a:endParaRPr>
          </a:p>
        </p:txBody>
      </p:sp>
      <p:pic>
        <p:nvPicPr>
          <p:cNvPr id="1026" name="Picture 2" descr="Image may contain: 1 person, standing, shoes, tree, outdoor and nature">
            <a:extLst>
              <a:ext uri="{FF2B5EF4-FFF2-40B4-BE49-F238E27FC236}">
                <a16:creationId xmlns:a16="http://schemas.microsoft.com/office/drawing/2014/main" id="{80FEECC8-B109-4107-9D79-EEF835D84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587" y="1648171"/>
            <a:ext cx="1335621" cy="1780828"/>
          </a:xfrm>
          <a:prstGeom prst="rect">
            <a:avLst/>
          </a:prstGeom>
          <a:noFill/>
          <a:ln w="19050">
            <a:solidFill>
              <a:srgbClr val="C5D87A"/>
            </a:solidFill>
          </a:ln>
          <a:extLst>
            <a:ext uri="{909E8E84-426E-40DD-AFC4-6F175D3DCCD1}">
              <a14:hiddenFill xmlns:a14="http://schemas.microsoft.com/office/drawing/2010/main">
                <a:solidFill>
                  <a:srgbClr val="FFFFFF"/>
                </a:solidFill>
              </a14:hiddenFill>
            </a:ext>
          </a:extLst>
        </p:spPr>
      </p:pic>
      <p:pic>
        <p:nvPicPr>
          <p:cNvPr id="1030" name="Picture 6" descr="Image may contain: text that says 'Hi Kerry I've just got lolas activity pack can't thank enough. She's actually in tears (good ones) she's so many ideas. honestly overwhelmed by help xx giving Just wanted share you all and the impact packages are having on people. At the start of the received phone from a parent we have been supporting on care packages. Her 10 old daughter's mental health been quickly deteriorating and understandably mum was quite panicked. This message just people's donations are having a huge impact on the people support. This wouldn't be possible collaboration of both infobuzz and YG 12:31'">
            <a:extLst>
              <a:ext uri="{FF2B5EF4-FFF2-40B4-BE49-F238E27FC236}">
                <a16:creationId xmlns:a16="http://schemas.microsoft.com/office/drawing/2014/main" id="{CA58A8AE-1E73-477C-BE05-F043AC698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2" t="2633" r="29819" b="66541"/>
          <a:stretch/>
        </p:blipFill>
        <p:spPr bwMode="auto">
          <a:xfrm>
            <a:off x="6461568" y="4871017"/>
            <a:ext cx="1843430" cy="1382573"/>
          </a:xfrm>
          <a:prstGeom prst="rect">
            <a:avLst/>
          </a:prstGeom>
          <a:noFill/>
          <a:ln w="19050">
            <a:solidFill>
              <a:srgbClr val="6FC2B4"/>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062CD0-C299-48DE-B55B-1BB5D6128D53}"/>
              </a:ext>
            </a:extLst>
          </p:cNvPr>
          <p:cNvSpPr txBox="1"/>
          <p:nvPr/>
        </p:nvSpPr>
        <p:spPr>
          <a:xfrm>
            <a:off x="3033491" y="4691655"/>
            <a:ext cx="3331586" cy="1815882"/>
          </a:xfrm>
          <a:prstGeom prst="rect">
            <a:avLst/>
          </a:prstGeom>
          <a:noFill/>
        </p:spPr>
        <p:txBody>
          <a:bodyPr wrap="square" rtlCol="0">
            <a:spAutoFit/>
          </a:bodyPr>
          <a:lstStyle/>
          <a:p>
            <a:pPr algn="just"/>
            <a:r>
              <a:rPr lang="en-GB" sz="1400" i="1" dirty="0">
                <a:solidFill>
                  <a:schemeClr val="bg1"/>
                </a:solidFill>
              </a:rPr>
              <a:t>“At the start of the week I received a phone call from a parent we have been supporting with care packages.  Her 10-year-old daughter’s mental health had been quickly deteriorating and understandably mum was quite panicked.  This message just goes to show how a small gesture can have  a huge impact on the people we support.”</a:t>
            </a:r>
          </a:p>
        </p:txBody>
      </p:sp>
      <p:sp>
        <p:nvSpPr>
          <p:cNvPr id="15" name="Flowchart: Alternate Process 14">
            <a:extLst>
              <a:ext uri="{FF2B5EF4-FFF2-40B4-BE49-F238E27FC236}">
                <a16:creationId xmlns:a16="http://schemas.microsoft.com/office/drawing/2014/main" id="{2C3E18EA-C19B-4317-B020-94C3B20B0EA6}"/>
              </a:ext>
            </a:extLst>
          </p:cNvPr>
          <p:cNvSpPr/>
          <p:nvPr/>
        </p:nvSpPr>
        <p:spPr>
          <a:xfrm>
            <a:off x="119668" y="983491"/>
            <a:ext cx="2686915" cy="5462096"/>
          </a:xfrm>
          <a:prstGeom prst="flowChartAlternateProcess">
            <a:avLst/>
          </a:prstGeom>
          <a:solidFill>
            <a:schemeClr val="bg1"/>
          </a:solidFill>
          <a:ln>
            <a:solidFill>
              <a:srgbClr val="C5D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75B6D"/>
              </a:solidFill>
            </a:endParaRPr>
          </a:p>
          <a:p>
            <a:pPr algn="ctr"/>
            <a:r>
              <a:rPr lang="en-GB" sz="1600" b="1" dirty="0">
                <a:solidFill>
                  <a:srgbClr val="6FC2B4"/>
                </a:solidFill>
              </a:rPr>
              <a:t>Analysis of evaluation reports submitted so far by grantees identified the following common impact themes:</a:t>
            </a:r>
          </a:p>
          <a:p>
            <a:pPr algn="ctr"/>
            <a:endParaRPr lang="en-GB" sz="6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Improved mental health </a:t>
            </a:r>
            <a:r>
              <a:rPr lang="en-GB" sz="1600" dirty="0">
                <a:solidFill>
                  <a:srgbClr val="475B6D"/>
                </a:solidFill>
              </a:rPr>
              <a:t>(</a:t>
            </a:r>
            <a:r>
              <a:rPr lang="en-GB" sz="1600" dirty="0">
                <a:solidFill>
                  <a:srgbClr val="6FC2B4"/>
                </a:solidFill>
              </a:rPr>
              <a:t>18</a:t>
            </a:r>
            <a:r>
              <a:rPr lang="en-GB" sz="1600" dirty="0">
                <a:solidFill>
                  <a:srgbClr val="475B6D"/>
                </a:solidFill>
              </a:rPr>
              <a:t> grants)</a:t>
            </a:r>
          </a:p>
          <a:p>
            <a:pPr algn="ctr">
              <a:buClr>
                <a:srgbClr val="6FC2B4"/>
              </a:buClr>
            </a:pPr>
            <a:endParaRPr lang="en-GB" sz="8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Reduced isolation and loneliness </a:t>
            </a:r>
            <a:r>
              <a:rPr lang="en-GB" sz="1600" dirty="0">
                <a:solidFill>
                  <a:srgbClr val="475B6D"/>
                </a:solidFill>
              </a:rPr>
              <a:t>(</a:t>
            </a:r>
            <a:r>
              <a:rPr lang="en-GB" sz="1600" dirty="0">
                <a:solidFill>
                  <a:srgbClr val="6FC2B4"/>
                </a:solidFill>
              </a:rPr>
              <a:t>14</a:t>
            </a:r>
            <a:r>
              <a:rPr lang="en-GB" sz="1600" dirty="0">
                <a:solidFill>
                  <a:srgbClr val="475B6D"/>
                </a:solidFill>
              </a:rPr>
              <a:t> grants)</a:t>
            </a:r>
          </a:p>
          <a:p>
            <a:pPr algn="ctr">
              <a:buClr>
                <a:srgbClr val="6FC2B4"/>
              </a:buClr>
            </a:pPr>
            <a:endParaRPr lang="en-GB" sz="8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Improved physical wellbeing </a:t>
            </a:r>
            <a:r>
              <a:rPr lang="en-GB" sz="1600" dirty="0">
                <a:solidFill>
                  <a:srgbClr val="475B6D"/>
                </a:solidFill>
              </a:rPr>
              <a:t>(</a:t>
            </a:r>
            <a:r>
              <a:rPr lang="en-GB" sz="1600" dirty="0">
                <a:solidFill>
                  <a:srgbClr val="6FC2B4"/>
                </a:solidFill>
              </a:rPr>
              <a:t>7</a:t>
            </a:r>
            <a:r>
              <a:rPr lang="en-GB" sz="1600" dirty="0">
                <a:solidFill>
                  <a:srgbClr val="475B6D"/>
                </a:solidFill>
              </a:rPr>
              <a:t> grants)</a:t>
            </a:r>
          </a:p>
          <a:p>
            <a:pPr algn="ctr">
              <a:buClr>
                <a:srgbClr val="6FC2B4"/>
              </a:buClr>
            </a:pPr>
            <a:endParaRPr lang="en-GB" sz="8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Providing food and/or shelter </a:t>
            </a:r>
            <a:r>
              <a:rPr lang="en-GB" sz="1600" dirty="0">
                <a:solidFill>
                  <a:srgbClr val="475B6D"/>
                </a:solidFill>
              </a:rPr>
              <a:t>(</a:t>
            </a:r>
            <a:r>
              <a:rPr lang="en-GB" sz="1600" dirty="0">
                <a:solidFill>
                  <a:srgbClr val="6FC2B4"/>
                </a:solidFill>
              </a:rPr>
              <a:t>12</a:t>
            </a:r>
            <a:r>
              <a:rPr lang="en-GB" sz="1600" dirty="0">
                <a:solidFill>
                  <a:srgbClr val="475B6D"/>
                </a:solidFill>
              </a:rPr>
              <a:t> grants)</a:t>
            </a:r>
          </a:p>
          <a:p>
            <a:pPr algn="ctr">
              <a:buClr>
                <a:srgbClr val="6FC2B4"/>
              </a:buClr>
            </a:pPr>
            <a:endParaRPr lang="en-GB" sz="8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Increased confidence </a:t>
            </a:r>
            <a:br>
              <a:rPr lang="en-GB" sz="1600" b="1" dirty="0">
                <a:solidFill>
                  <a:srgbClr val="475B6D"/>
                </a:solidFill>
              </a:rPr>
            </a:br>
            <a:r>
              <a:rPr lang="en-GB" sz="1600" dirty="0">
                <a:solidFill>
                  <a:srgbClr val="475B6D"/>
                </a:solidFill>
              </a:rPr>
              <a:t>(</a:t>
            </a:r>
            <a:r>
              <a:rPr lang="en-GB" sz="1600" dirty="0">
                <a:solidFill>
                  <a:srgbClr val="6FC2B4"/>
                </a:solidFill>
              </a:rPr>
              <a:t>4</a:t>
            </a:r>
            <a:r>
              <a:rPr lang="en-GB" sz="1600" dirty="0">
                <a:solidFill>
                  <a:srgbClr val="475B6D"/>
                </a:solidFill>
              </a:rPr>
              <a:t> grants)</a:t>
            </a:r>
          </a:p>
          <a:p>
            <a:pPr algn="ctr">
              <a:buClr>
                <a:srgbClr val="6FC2B4"/>
              </a:buClr>
            </a:pPr>
            <a:endParaRPr lang="en-GB" sz="800" dirty="0">
              <a:solidFill>
                <a:srgbClr val="475B6D"/>
              </a:solidFill>
            </a:endParaRPr>
          </a:p>
          <a:p>
            <a:pPr marL="285750" indent="-285750" algn="ctr">
              <a:buClr>
                <a:srgbClr val="6FC2B4"/>
              </a:buClr>
              <a:buFont typeface="Arial" panose="020B0604020202020204" pitchFamily="34" charset="0"/>
              <a:buChar char="•"/>
            </a:pPr>
            <a:r>
              <a:rPr lang="en-GB" sz="1600" b="1" dirty="0">
                <a:solidFill>
                  <a:srgbClr val="475B6D"/>
                </a:solidFill>
              </a:rPr>
              <a:t>Feeling valued and accepted </a:t>
            </a:r>
            <a:r>
              <a:rPr lang="en-GB" sz="1600" dirty="0">
                <a:solidFill>
                  <a:srgbClr val="475B6D"/>
                </a:solidFill>
              </a:rPr>
              <a:t>(</a:t>
            </a:r>
            <a:r>
              <a:rPr lang="en-GB" sz="1600" dirty="0">
                <a:solidFill>
                  <a:srgbClr val="6FC2B4"/>
                </a:solidFill>
              </a:rPr>
              <a:t>2</a:t>
            </a:r>
            <a:r>
              <a:rPr lang="en-GB" sz="1600" dirty="0">
                <a:solidFill>
                  <a:srgbClr val="475B6D"/>
                </a:solidFill>
              </a:rPr>
              <a:t> grants)</a:t>
            </a:r>
            <a:endParaRPr lang="en-GB" dirty="0">
              <a:solidFill>
                <a:srgbClr val="475B6D"/>
              </a:solidFill>
            </a:endParaRPr>
          </a:p>
          <a:p>
            <a:pPr marL="285750" indent="-285750" algn="ctr">
              <a:buFont typeface="Arial" panose="020B0604020202020204" pitchFamily="34" charset="0"/>
              <a:buChar char="•"/>
            </a:pPr>
            <a:endParaRPr lang="en-GB" dirty="0">
              <a:solidFill>
                <a:srgbClr val="475B6D"/>
              </a:solidFill>
            </a:endParaRPr>
          </a:p>
        </p:txBody>
      </p:sp>
      <p:sp>
        <p:nvSpPr>
          <p:cNvPr id="16" name="Speech Bubble: Rectangle with Corners Rounded 15">
            <a:extLst>
              <a:ext uri="{FF2B5EF4-FFF2-40B4-BE49-F238E27FC236}">
                <a16:creationId xmlns:a16="http://schemas.microsoft.com/office/drawing/2014/main" id="{6A438C08-6E52-44C9-9F01-A36C2ABD45FE}"/>
              </a:ext>
            </a:extLst>
          </p:cNvPr>
          <p:cNvSpPr/>
          <p:nvPr/>
        </p:nvSpPr>
        <p:spPr>
          <a:xfrm>
            <a:off x="2936327" y="783381"/>
            <a:ext cx="3895470" cy="2116804"/>
          </a:xfrm>
          <a:prstGeom prst="wedgeRoundRectCallout">
            <a:avLst>
              <a:gd name="adj1" fmla="val 59649"/>
              <a:gd name="adj2" fmla="val -73546"/>
              <a:gd name="adj3" fmla="val 16667"/>
            </a:avLst>
          </a:prstGeom>
          <a:solidFill>
            <a:schemeClr val="bg1"/>
          </a:solidFill>
          <a:ln>
            <a:solidFill>
              <a:srgbClr val="6FC2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050" i="1" dirty="0">
                <a:solidFill>
                  <a:srgbClr val="475B6D"/>
                </a:solidFill>
                <a:effectLst/>
                <a:ea typeface="Calibri" panose="020F0502020204030204" pitchFamily="34" charset="0"/>
                <a:cs typeface="Times New Roman" panose="02020603050405020304" pitchFamily="18" charset="0"/>
              </a:rPr>
              <a:t>“</a:t>
            </a:r>
            <a:r>
              <a:rPr lang="en-GB" sz="1200" i="1" dirty="0">
                <a:solidFill>
                  <a:srgbClr val="475B6D"/>
                </a:solidFill>
                <a:effectLst/>
                <a:ea typeface="Calibri" panose="020F0502020204030204" pitchFamily="34" charset="0"/>
                <a:cs typeface="Times New Roman" panose="02020603050405020304" pitchFamily="18" charset="0"/>
              </a:rPr>
              <a:t>The reassurance of seeing familiar faces is vital to our youth clubs and young adults – in response to her weekly zoom invite one young adult recently replied “thanks I can’t wait to see you guys because you are my life!” This is a stark reminder of how isolated </a:t>
            </a:r>
            <a:r>
              <a:rPr lang="en-GB" sz="1200" i="1" dirty="0" err="1">
                <a:solidFill>
                  <a:srgbClr val="475B6D"/>
                </a:solidFill>
                <a:effectLst/>
                <a:ea typeface="Calibri" panose="020F0502020204030204" pitchFamily="34" charset="0"/>
                <a:cs typeface="Times New Roman" panose="02020603050405020304" pitchFamily="18" charset="0"/>
              </a:rPr>
              <a:t>Allsorts</a:t>
            </a:r>
            <a:r>
              <a:rPr lang="en-GB" sz="1200" i="1" dirty="0">
                <a:solidFill>
                  <a:srgbClr val="475B6D"/>
                </a:solidFill>
                <a:effectLst/>
                <a:ea typeface="Calibri" panose="020F0502020204030204" pitchFamily="34" charset="0"/>
                <a:cs typeface="Times New Roman" panose="02020603050405020304" pitchFamily="18" charset="0"/>
              </a:rPr>
              <a:t> members are, and without this weekly opportunity to see her friends, this young adult would have no social contact with anyone other than her parents.” </a:t>
            </a:r>
            <a:r>
              <a:rPr lang="en-GB" sz="1200" b="1" dirty="0" err="1">
                <a:solidFill>
                  <a:srgbClr val="475B6D"/>
                </a:solidFill>
                <a:effectLst/>
                <a:ea typeface="Calibri" panose="020F0502020204030204" pitchFamily="34" charset="0"/>
                <a:cs typeface="Times New Roman" panose="02020603050405020304" pitchFamily="18" charset="0"/>
              </a:rPr>
              <a:t>Allsorts</a:t>
            </a:r>
            <a:r>
              <a:rPr lang="en-GB" sz="1200" b="1" dirty="0">
                <a:solidFill>
                  <a:srgbClr val="475B6D"/>
                </a:solidFill>
                <a:effectLst/>
                <a:ea typeface="Calibri" panose="020F0502020204030204" pitchFamily="34" charset="0"/>
                <a:cs typeface="Times New Roman" panose="02020603050405020304" pitchFamily="18" charset="0"/>
              </a:rPr>
              <a:t> Gloucestershire</a:t>
            </a:r>
            <a:endParaRPr lang="en-GB" sz="1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98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287694" y="385030"/>
            <a:ext cx="10515600" cy="830306"/>
          </a:xfrm>
        </p:spPr>
        <p:txBody>
          <a:bodyPr>
            <a:normAutofit/>
          </a:bodyPr>
          <a:lstStyle/>
          <a:p>
            <a:r>
              <a:rPr lang="en-GB" sz="3600" dirty="0">
                <a:solidFill>
                  <a:srgbClr val="475B6D"/>
                </a:solidFill>
                <a:latin typeface="+mn-lt"/>
              </a:rPr>
              <a:t>How have we helped?</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a:buClr>
                <a:srgbClr val="6FC2B4"/>
              </a:buClr>
            </a:pPr>
            <a:endParaRPr lang="en-GB" dirty="0">
              <a:solidFill>
                <a:srgbClr val="475B6D"/>
              </a:solidFill>
            </a:endParaRPr>
          </a:p>
        </p:txBody>
      </p:sp>
      <p:pic>
        <p:nvPicPr>
          <p:cNvPr id="4" name="Picture 3">
            <a:extLst>
              <a:ext uri="{FF2B5EF4-FFF2-40B4-BE49-F238E27FC236}">
                <a16:creationId xmlns:a16="http://schemas.microsoft.com/office/drawing/2014/main" id="{F44C745A-9E8E-422F-9761-EEB04609C1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350" y="1436610"/>
            <a:ext cx="6635792" cy="4614973"/>
          </a:xfrm>
          <a:prstGeom prst="rect">
            <a:avLst/>
          </a:prstGeom>
          <a:noFill/>
          <a:ln>
            <a:noFill/>
          </a:ln>
        </p:spPr>
      </p:pic>
      <p:sp>
        <p:nvSpPr>
          <p:cNvPr id="5" name="Speech Bubble: Rectangle with Corners Rounded 4">
            <a:extLst>
              <a:ext uri="{FF2B5EF4-FFF2-40B4-BE49-F238E27FC236}">
                <a16:creationId xmlns:a16="http://schemas.microsoft.com/office/drawing/2014/main" id="{E6DA34D3-7BAD-4F77-B35C-65D88F96C5BF}"/>
              </a:ext>
            </a:extLst>
          </p:cNvPr>
          <p:cNvSpPr/>
          <p:nvPr/>
        </p:nvSpPr>
        <p:spPr>
          <a:xfrm>
            <a:off x="7055142" y="385030"/>
            <a:ext cx="4425658" cy="3463444"/>
          </a:xfrm>
          <a:prstGeom prst="wedgeRoundRectCallout">
            <a:avLst>
              <a:gd name="adj1" fmla="val 34987"/>
              <a:gd name="adj2" fmla="val 61918"/>
              <a:gd name="adj3" fmla="val 16667"/>
            </a:avLst>
          </a:prstGeom>
          <a:solidFill>
            <a:schemeClr val="bg1"/>
          </a:solidFill>
          <a:ln>
            <a:solidFill>
              <a:srgbClr val="475B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i="1" dirty="0">
                <a:solidFill>
                  <a:srgbClr val="475B6D"/>
                </a:solidFill>
                <a:effectLst/>
                <a:ea typeface="Calibri" panose="020F0502020204030204" pitchFamily="34" charset="0"/>
                <a:cs typeface="Times New Roman" panose="02020603050405020304" pitchFamily="18" charset="0"/>
              </a:rPr>
              <a:t>“The difference this grant has made has been significant. It has enabled children and parents to continue to thrive by meeting both their basic needs and also offering, stimulation, maintaining learning opportunities, bringing calm to complex emotions and households. It has supported the school's relationships with the children, enabled a positive experience for so many, during a negative and challenging period. Reduced fear and uncertainty, given structure and opportunity, reduced isolation, but above all</a:t>
            </a:r>
            <a:r>
              <a:rPr lang="en-GB" sz="1100" dirty="0">
                <a:solidFill>
                  <a:srgbClr val="475B6D"/>
                </a:solidFill>
                <a:effectLst/>
                <a:ea typeface="Calibri" panose="020F0502020204030204" pitchFamily="34" charset="0"/>
                <a:cs typeface="Times New Roman" panose="02020603050405020304" pitchFamily="18" charset="0"/>
              </a:rPr>
              <a:t> </a:t>
            </a:r>
            <a:r>
              <a:rPr lang="en-GB" sz="1100" i="1" dirty="0">
                <a:solidFill>
                  <a:srgbClr val="475B6D"/>
                </a:solidFill>
                <a:effectLst/>
                <a:ea typeface="Calibri" panose="020F0502020204030204" pitchFamily="34" charset="0"/>
                <a:cs typeface="Times New Roman" panose="02020603050405020304" pitchFamily="18" charset="0"/>
              </a:rPr>
              <a:t>it has given the children and families confidence that they are cared about,</a:t>
            </a:r>
            <a:r>
              <a:rPr lang="en-GB" sz="1100" dirty="0">
                <a:solidFill>
                  <a:srgbClr val="475B6D"/>
                </a:solidFill>
                <a:effectLst/>
                <a:ea typeface="Calibri" panose="020F0502020204030204" pitchFamily="34" charset="0"/>
                <a:cs typeface="Times New Roman" panose="02020603050405020304" pitchFamily="18" charset="0"/>
              </a:rPr>
              <a:t> </a:t>
            </a:r>
            <a:r>
              <a:rPr lang="en-GB" sz="1100" i="1" dirty="0">
                <a:solidFill>
                  <a:srgbClr val="475B6D"/>
                </a:solidFill>
                <a:effectLst/>
                <a:ea typeface="Calibri" panose="020F0502020204030204" pitchFamily="34" charset="0"/>
                <a:cs typeface="Times New Roman" panose="02020603050405020304" pitchFamily="18" charset="0"/>
              </a:rPr>
              <a:t>barriers can be overcome, they can continue to have aspirations, even during adversity.”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GB" sz="1100" dirty="0">
                <a:solidFill>
                  <a:srgbClr val="475B6D"/>
                </a:solidFill>
                <a:effectLst/>
                <a:ea typeface="Calibri" panose="020F0502020204030204" pitchFamily="34" charset="0"/>
                <a:cs typeface="Times New Roman" panose="02020603050405020304" pitchFamily="18" charset="0"/>
              </a:rPr>
              <a:t>Lucinda Field, Kingsholm C of E School</a:t>
            </a:r>
            <a:endParaRPr lang="en-GB" sz="1100" dirty="0">
              <a:effectLst/>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6DE7A089-5F8F-43A9-8A31-0C93D42F2D2E}"/>
              </a:ext>
            </a:extLst>
          </p:cNvPr>
          <p:cNvSpPr txBox="1">
            <a:spLocks noChangeArrowheads="1"/>
          </p:cNvSpPr>
          <p:nvPr/>
        </p:nvSpPr>
        <p:spPr bwMode="auto">
          <a:xfrm>
            <a:off x="7140182" y="4237488"/>
            <a:ext cx="4769596" cy="2445533"/>
          </a:xfrm>
          <a:prstGeom prst="rect">
            <a:avLst/>
          </a:prstGeom>
          <a:solidFill>
            <a:srgbClr val="C5D87A"/>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 awarded a grant of £5,000 to Gloucestershire Counselling Service towards the provision of subsidised counselling sessions to meet a huge increase in need as a result of lockdown</a:t>
            </a:r>
            <a:endPar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Clients reported that during lockdown particularly, counselling has been:</a:t>
            </a:r>
            <a:r>
              <a:rPr lang="en-GB" sz="1200" i="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 life raft, the only meaningful contact I have outside of my house, without which I don’t think I could survive lockdown”</a:t>
            </a:r>
            <a:endPar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GCS had spent our grant within 4 weeks providing 4 counselling sessions each to </a:t>
            </a:r>
            <a:r>
              <a:rPr lang="en-GB"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56</a:t>
            </a:r>
            <a:r>
              <a:rPr lang="en-GB"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people</a:t>
            </a:r>
          </a:p>
          <a:p>
            <a:pPr>
              <a:lnSpc>
                <a:spcPct val="107000"/>
              </a:lnSpc>
              <a:spcAft>
                <a:spcPts val="80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49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7E44B0-F8B6-43F2-B89B-A5DE33BB7A51}"/>
              </a:ext>
            </a:extLst>
          </p:cNvPr>
          <p:cNvPicPr>
            <a:picLocks noChangeAspect="1"/>
          </p:cNvPicPr>
          <p:nvPr/>
        </p:nvPicPr>
        <p:blipFill rotWithShape="1">
          <a:blip r:embed="rId2"/>
          <a:srcRect l="50183" t="25251" r="24699" b="21242"/>
          <a:stretch/>
        </p:blipFill>
        <p:spPr>
          <a:xfrm>
            <a:off x="334971" y="3429000"/>
            <a:ext cx="2626971" cy="3052902"/>
          </a:xfrm>
          <a:prstGeom prst="rect">
            <a:avLst/>
          </a:prstGeom>
        </p:spPr>
      </p:pic>
      <p:sp>
        <p:nvSpPr>
          <p:cNvPr id="2" name="Title 1">
            <a:extLst>
              <a:ext uri="{FF2B5EF4-FFF2-40B4-BE49-F238E27FC236}">
                <a16:creationId xmlns:a16="http://schemas.microsoft.com/office/drawing/2014/main" id="{9363A67A-B3C5-4347-A800-539E771BDA76}"/>
              </a:ext>
            </a:extLst>
          </p:cNvPr>
          <p:cNvSpPr>
            <a:spLocks noGrp="1"/>
          </p:cNvSpPr>
          <p:nvPr>
            <p:ph type="title"/>
          </p:nvPr>
        </p:nvSpPr>
        <p:spPr>
          <a:xfrm>
            <a:off x="239770" y="228233"/>
            <a:ext cx="10515600" cy="400800"/>
          </a:xfrm>
        </p:spPr>
        <p:txBody>
          <a:bodyPr>
            <a:normAutofit fontScale="90000"/>
          </a:bodyPr>
          <a:lstStyle/>
          <a:p>
            <a:r>
              <a:rPr lang="en-GB" sz="3600" dirty="0">
                <a:solidFill>
                  <a:srgbClr val="475B6D"/>
                </a:solidFill>
                <a:latin typeface="+mn-lt"/>
              </a:rPr>
              <a:t>Grant Snapshots</a:t>
            </a:r>
          </a:p>
        </p:txBody>
      </p:sp>
      <p:sp>
        <p:nvSpPr>
          <p:cNvPr id="3" name="Content Placeholder 2">
            <a:extLst>
              <a:ext uri="{FF2B5EF4-FFF2-40B4-BE49-F238E27FC236}">
                <a16:creationId xmlns:a16="http://schemas.microsoft.com/office/drawing/2014/main" id="{94B0D647-1850-4522-9436-B629416156D8}"/>
              </a:ext>
            </a:extLst>
          </p:cNvPr>
          <p:cNvSpPr>
            <a:spLocks noGrp="1"/>
          </p:cNvSpPr>
          <p:nvPr>
            <p:ph idx="1"/>
          </p:nvPr>
        </p:nvSpPr>
        <p:spPr>
          <a:xfrm>
            <a:off x="838200" y="1825625"/>
            <a:ext cx="10515600" cy="3836944"/>
          </a:xfrm>
        </p:spPr>
        <p:txBody>
          <a:bodyPr>
            <a:normAutofit/>
          </a:bodyPr>
          <a:lstStyle/>
          <a:p>
            <a:pPr>
              <a:buClr>
                <a:srgbClr val="6FC2B4"/>
              </a:buClr>
            </a:pPr>
            <a:endParaRPr lang="en-GB" dirty="0">
              <a:solidFill>
                <a:srgbClr val="475B6D"/>
              </a:solidFill>
            </a:endParaRPr>
          </a:p>
          <a:p>
            <a:pPr>
              <a:buClr>
                <a:srgbClr val="6FC2B4"/>
              </a:buClr>
            </a:pPr>
            <a:endParaRPr lang="en-GB" dirty="0">
              <a:solidFill>
                <a:srgbClr val="475B6D"/>
              </a:solidFill>
            </a:endParaRPr>
          </a:p>
        </p:txBody>
      </p:sp>
      <p:pic>
        <p:nvPicPr>
          <p:cNvPr id="9" name="Picture 8">
            <a:extLst>
              <a:ext uri="{FF2B5EF4-FFF2-40B4-BE49-F238E27FC236}">
                <a16:creationId xmlns:a16="http://schemas.microsoft.com/office/drawing/2014/main" id="{FB5ACCC7-6757-4763-90AA-9C7DDCA77D39}"/>
              </a:ext>
            </a:extLst>
          </p:cNvPr>
          <p:cNvPicPr>
            <a:picLocks noChangeAspect="1"/>
          </p:cNvPicPr>
          <p:nvPr/>
        </p:nvPicPr>
        <p:blipFill rotWithShape="1">
          <a:blip r:embed="rId2"/>
          <a:srcRect l="23128" t="25122" r="52520" b="20309"/>
          <a:stretch/>
        </p:blipFill>
        <p:spPr>
          <a:xfrm>
            <a:off x="2801856" y="667569"/>
            <a:ext cx="2787788" cy="3408007"/>
          </a:xfrm>
          <a:prstGeom prst="rect">
            <a:avLst/>
          </a:prstGeom>
        </p:spPr>
      </p:pic>
      <p:pic>
        <p:nvPicPr>
          <p:cNvPr id="11" name="Picture 10">
            <a:extLst>
              <a:ext uri="{FF2B5EF4-FFF2-40B4-BE49-F238E27FC236}">
                <a16:creationId xmlns:a16="http://schemas.microsoft.com/office/drawing/2014/main" id="{E3A5B177-0EAF-4B3F-B797-DE99E935FEF6}"/>
              </a:ext>
            </a:extLst>
          </p:cNvPr>
          <p:cNvPicPr>
            <a:picLocks noChangeAspect="1"/>
          </p:cNvPicPr>
          <p:nvPr/>
        </p:nvPicPr>
        <p:blipFill rotWithShape="1">
          <a:blip r:embed="rId3"/>
          <a:srcRect l="21735" t="17769" r="23622" b="14439"/>
          <a:stretch/>
        </p:blipFill>
        <p:spPr>
          <a:xfrm>
            <a:off x="5589644" y="2502385"/>
            <a:ext cx="6516668" cy="4460981"/>
          </a:xfrm>
          <a:prstGeom prst="rect">
            <a:avLst/>
          </a:prstGeom>
        </p:spPr>
      </p:pic>
      <p:sp>
        <p:nvSpPr>
          <p:cNvPr id="14" name="Rectangle: Rounded Corners 13">
            <a:extLst>
              <a:ext uri="{FF2B5EF4-FFF2-40B4-BE49-F238E27FC236}">
                <a16:creationId xmlns:a16="http://schemas.microsoft.com/office/drawing/2014/main" id="{83F2A697-D84F-42B9-BBB0-D7CEB8C9188E}"/>
              </a:ext>
            </a:extLst>
          </p:cNvPr>
          <p:cNvSpPr/>
          <p:nvPr/>
        </p:nvSpPr>
        <p:spPr>
          <a:xfrm>
            <a:off x="3149600" y="4413956"/>
            <a:ext cx="2252386" cy="2229003"/>
          </a:xfrm>
          <a:prstGeom prst="roundRect">
            <a:avLst/>
          </a:prstGeom>
          <a:solidFill>
            <a:schemeClr val="bg1"/>
          </a:solidFill>
          <a:ln>
            <a:solidFill>
              <a:srgbClr val="6FC2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475B6D"/>
                </a:solidFill>
                <a:effectLst/>
                <a:ea typeface="Calibri" panose="020F0502020204030204" pitchFamily="34" charset="0"/>
                <a:cs typeface="Times New Roman" panose="02020603050405020304" pitchFamily="18" charset="0"/>
              </a:rPr>
              <a:t>We were pleased to support </a:t>
            </a:r>
            <a:r>
              <a:rPr lang="en-GB" sz="1100" b="1" dirty="0">
                <a:solidFill>
                  <a:srgbClr val="475B6D"/>
                </a:solidFill>
                <a:effectLst/>
                <a:ea typeface="Calibri" panose="020F0502020204030204" pitchFamily="34" charset="0"/>
                <a:cs typeface="Times New Roman" panose="02020603050405020304" pitchFamily="18" charset="0"/>
              </a:rPr>
              <a:t>Music Works</a:t>
            </a:r>
            <a:r>
              <a:rPr lang="en-GB" sz="1100" dirty="0">
                <a:solidFill>
                  <a:srgbClr val="475B6D"/>
                </a:solidFill>
                <a:effectLst/>
                <a:ea typeface="Calibri" panose="020F0502020204030204" pitchFamily="34" charset="0"/>
                <a:cs typeface="Times New Roman" panose="02020603050405020304" pitchFamily="18" charset="0"/>
              </a:rPr>
              <a:t>’ online programme for young people in Gloucestershire, helping them to feel less isolated during this time whilst also providing a platform for their amazing musical talents.</a:t>
            </a:r>
            <a:r>
              <a:rPr lang="en-GB" sz="1100" b="1" dirty="0">
                <a:solidFill>
                  <a:srgbClr val="475B6D"/>
                </a:solidFill>
                <a:effectLst/>
                <a:ea typeface="Calibri" panose="020F0502020204030204" pitchFamily="34" charset="0"/>
                <a:cs typeface="Times New Roman" panose="02020603050405020304" pitchFamily="18" charset="0"/>
              </a:rPr>
              <a:t> </a:t>
            </a:r>
            <a:r>
              <a:rPr lang="en-GB" sz="1100" dirty="0">
                <a:solidFill>
                  <a:srgbClr val="475B6D"/>
                </a:solidFill>
                <a:effectLst/>
                <a:ea typeface="Calibri" panose="020F0502020204030204" pitchFamily="34" charset="0"/>
                <a:cs typeface="Times New Roman" panose="02020603050405020304" pitchFamily="18" charset="0"/>
              </a:rPr>
              <a:t>Click</a:t>
            </a:r>
            <a:r>
              <a:rPr lang="en-GB" sz="1100" b="1" dirty="0">
                <a:solidFill>
                  <a:srgbClr val="475B6D"/>
                </a:solidFill>
                <a:effectLst/>
                <a:ea typeface="Calibri" panose="020F0502020204030204" pitchFamily="34" charset="0"/>
                <a:cs typeface="Times New Roman" panose="02020603050405020304" pitchFamily="18" charset="0"/>
              </a:rPr>
              <a:t> </a:t>
            </a:r>
            <a:r>
              <a:rPr lang="en-GB" sz="1100" b="1" u="sng" dirty="0">
                <a:solidFill>
                  <a:srgbClr val="6FC2B4"/>
                </a:solidFill>
                <a:effectLst/>
                <a:ea typeface="Calibri" panose="020F0502020204030204" pitchFamily="34" charset="0"/>
                <a:cs typeface="Times New Roman" panose="02020603050405020304" pitchFamily="18" charset="0"/>
                <a:hlinkClick r:id="rId4"/>
              </a:rPr>
              <a:t>HERE</a:t>
            </a:r>
            <a:r>
              <a:rPr lang="en-GB" sz="1100" b="1" dirty="0">
                <a:solidFill>
                  <a:srgbClr val="6FC2B4"/>
                </a:solidFill>
                <a:effectLst/>
                <a:ea typeface="Calibri" panose="020F0502020204030204" pitchFamily="34" charset="0"/>
                <a:cs typeface="Times New Roman" panose="02020603050405020304" pitchFamily="18" charset="0"/>
              </a:rPr>
              <a:t> </a:t>
            </a:r>
            <a:r>
              <a:rPr lang="en-GB" sz="1100" dirty="0">
                <a:solidFill>
                  <a:srgbClr val="475B6D"/>
                </a:solidFill>
                <a:effectLst/>
                <a:ea typeface="Calibri" panose="020F0502020204030204" pitchFamily="34" charset="0"/>
                <a:cs typeface="Times New Roman" panose="02020603050405020304" pitchFamily="18" charset="0"/>
              </a:rPr>
              <a:t>to see their fabulous </a:t>
            </a:r>
            <a:r>
              <a:rPr lang="en-GB" sz="1100" b="1" i="1" dirty="0">
                <a:solidFill>
                  <a:srgbClr val="475B6D"/>
                </a:solidFill>
                <a:effectLst/>
                <a:ea typeface="Calibri" panose="020F0502020204030204" pitchFamily="34" charset="0"/>
                <a:cs typeface="Times New Roman" panose="02020603050405020304" pitchFamily="18" charset="0"/>
              </a:rPr>
              <a:t>Every Rainbow Drawn</a:t>
            </a:r>
            <a:r>
              <a:rPr lang="en-GB" sz="1100" dirty="0">
                <a:solidFill>
                  <a:srgbClr val="475B6D"/>
                </a:solidFill>
                <a:effectLst/>
                <a:ea typeface="Calibri" panose="020F0502020204030204" pitchFamily="34" charset="0"/>
                <a:cs typeface="Times New Roman" panose="02020603050405020304" pitchFamily="18" charset="0"/>
              </a:rPr>
              <a:t> musical collaboration.</a:t>
            </a:r>
            <a:endParaRPr lang="en-GB" sz="1100" dirty="0">
              <a:effectLst/>
              <a:ea typeface="Calibri" panose="020F0502020204030204" pitchFamily="34" charset="0"/>
              <a:cs typeface="Times New Roman" panose="02020603050405020304" pitchFamily="18" charset="0"/>
            </a:endParaRPr>
          </a:p>
        </p:txBody>
      </p:sp>
      <p:sp>
        <p:nvSpPr>
          <p:cNvPr id="15" name="Speech Bubble: Rectangle with Corners Rounded 14">
            <a:extLst>
              <a:ext uri="{FF2B5EF4-FFF2-40B4-BE49-F238E27FC236}">
                <a16:creationId xmlns:a16="http://schemas.microsoft.com/office/drawing/2014/main" id="{82C3B37D-3DFB-4432-A2E9-19C3C1D02A7E}"/>
              </a:ext>
            </a:extLst>
          </p:cNvPr>
          <p:cNvSpPr/>
          <p:nvPr/>
        </p:nvSpPr>
        <p:spPr>
          <a:xfrm>
            <a:off x="239770" y="1006293"/>
            <a:ext cx="2111889" cy="1955021"/>
          </a:xfrm>
          <a:prstGeom prst="wedgeRoundRectCallout">
            <a:avLst>
              <a:gd name="adj1" fmla="val 37711"/>
              <a:gd name="adj2" fmla="val 61992"/>
              <a:gd name="adj3" fmla="val 16667"/>
            </a:avLst>
          </a:prstGeom>
          <a:solidFill>
            <a:schemeClr val="bg1"/>
          </a:solidFill>
          <a:ln>
            <a:solidFill>
              <a:srgbClr val="C5D87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0" i="1" dirty="0">
                <a:solidFill>
                  <a:srgbClr val="475B6D"/>
                </a:solidFill>
                <a:effectLst/>
              </a:rPr>
              <a:t>“After a 12-hour shift in stifling PPE and under huge emotional strain, the ride home helps me face my family with a smile and helps me feel able to go back and do it all over again tomorrow” An ER nurse given a </a:t>
            </a:r>
            <a:r>
              <a:rPr lang="en-GB" sz="1100" b="1" i="1" dirty="0">
                <a:solidFill>
                  <a:srgbClr val="475B6D"/>
                </a:solidFill>
                <a:effectLst/>
              </a:rPr>
              <a:t>Gloucestershire Bike Project </a:t>
            </a:r>
            <a:r>
              <a:rPr lang="en-GB" sz="1100" i="1" dirty="0">
                <a:solidFill>
                  <a:srgbClr val="475B6D"/>
                </a:solidFill>
                <a:effectLst/>
              </a:rPr>
              <a:t>bike</a:t>
            </a:r>
            <a:endParaRPr lang="en-GB" sz="1100" i="1" dirty="0">
              <a:solidFill>
                <a:srgbClr val="475B6D"/>
              </a:solidFill>
              <a:effectLst/>
              <a:ea typeface="Calibri" panose="020F0502020204030204" pitchFamily="34"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E6DA34D3-7BAD-4F77-B35C-65D88F96C5BF}"/>
              </a:ext>
            </a:extLst>
          </p:cNvPr>
          <p:cNvSpPr/>
          <p:nvPr/>
        </p:nvSpPr>
        <p:spPr>
          <a:xfrm>
            <a:off x="5910728" y="265737"/>
            <a:ext cx="5670958" cy="1859388"/>
          </a:xfrm>
          <a:prstGeom prst="wedgeRoundRectCallout">
            <a:avLst>
              <a:gd name="adj1" fmla="val -42673"/>
              <a:gd name="adj2" fmla="val 73460"/>
              <a:gd name="adj3" fmla="val 16667"/>
            </a:avLst>
          </a:prstGeom>
          <a:solidFill>
            <a:schemeClr val="bg1"/>
          </a:solidFill>
          <a:ln>
            <a:solidFill>
              <a:srgbClr val="6FC2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rgbClr val="475B6D"/>
                </a:solidFill>
                <a:effectLst/>
                <a:latin typeface="Calibri" panose="020F0502020204030204" pitchFamily="34" charset="0"/>
                <a:ea typeface="Times New Roman" panose="02020603050405020304" pitchFamily="18" charset="0"/>
                <a:cs typeface="Times New Roman" panose="02020603050405020304" pitchFamily="18" charset="0"/>
              </a:rPr>
              <a:t>Thank you very much for this – it has made our day. This will make a huge difference to us at this really uncertain time when other funding has been lost or reduced and will enable us to offer remote support more widely when it is so needed.</a:t>
            </a:r>
            <a:endParaRPr lang="en-GB" sz="1400" dirty="0">
              <a:solidFill>
                <a:srgbClr val="475B6D"/>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i="1" dirty="0">
                <a:solidFill>
                  <a:srgbClr val="475B6D"/>
                </a:solidFill>
                <a:effectLst/>
                <a:latin typeface="Calibri" panose="020F0502020204030204" pitchFamily="34" charset="0"/>
                <a:ea typeface="Times New Roman" panose="02020603050405020304" pitchFamily="18" charset="0"/>
                <a:cs typeface="Times New Roman" panose="02020603050405020304" pitchFamily="18" charset="0"/>
              </a:rPr>
              <a:t>Vikki, Inclusion Gloucestershire</a:t>
            </a:r>
            <a:endParaRPr lang="en-GB" sz="1400" dirty="0">
              <a:solidFill>
                <a:srgbClr val="475B6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352039"/>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75FB02E98D854FA1124B4377650399" ma:contentTypeVersion="13" ma:contentTypeDescription="Create a new document." ma:contentTypeScope="" ma:versionID="eb383d2c15366ec49aad06bd56777dbd">
  <xsd:schema xmlns:xsd="http://www.w3.org/2001/XMLSchema" xmlns:xs="http://www.w3.org/2001/XMLSchema" xmlns:p="http://schemas.microsoft.com/office/2006/metadata/properties" xmlns:ns2="f9c9530b-ff00-4911-8e9a-1657844faad3" xmlns:ns3="440c219b-2275-4e2d-b17d-faa08be64fec" targetNamespace="http://schemas.microsoft.com/office/2006/metadata/properties" ma:root="true" ma:fieldsID="82ef657b81c9e075d83e6ddb01a640f3" ns2:_="" ns3:_="">
    <xsd:import namespace="f9c9530b-ff00-4911-8e9a-1657844faad3"/>
    <xsd:import namespace="440c219b-2275-4e2d-b17d-faa08be64fe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9530b-ff00-4911-8e9a-1657844faa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c219b-2275-4e2d-b17d-faa08be64f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540FC2-8CBF-4329-9631-85D7B3AB9E45}">
  <ds:schemaRefs>
    <ds:schemaRef ds:uri="http://schemas.microsoft.com/sharepoint/v3/contenttype/forms"/>
  </ds:schemaRefs>
</ds:datastoreItem>
</file>

<file path=customXml/itemProps2.xml><?xml version="1.0" encoding="utf-8"?>
<ds:datastoreItem xmlns:ds="http://schemas.openxmlformats.org/officeDocument/2006/customXml" ds:itemID="{6B895DB7-7B58-4929-8EE1-54C2F62FF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9530b-ff00-4911-8e9a-1657844faad3"/>
    <ds:schemaRef ds:uri="440c219b-2275-4e2d-b17d-faa08be64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946CD6-A143-49ED-B741-3D8A9A6A62D5}">
  <ds:schemaRefs>
    <ds:schemaRef ds:uri="http://schemas.microsoft.com/office/2006/documentManagement/types"/>
    <ds:schemaRef ds:uri="http://purl.org/dc/terms/"/>
    <ds:schemaRef ds:uri="http://schemas.openxmlformats.org/package/2006/metadata/core-properties"/>
    <ds:schemaRef ds:uri="440c219b-2275-4e2d-b17d-faa08be64fec"/>
    <ds:schemaRef ds:uri="http://purl.org/dc/dcmitype/"/>
    <ds:schemaRef ds:uri="f9c9530b-ff00-4911-8e9a-1657844faad3"/>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6252</TotalTime>
  <Words>3095</Words>
  <Application>Microsoft Office PowerPoint</Application>
  <PresentationFormat>Widescreen</PresentationFormat>
  <Paragraphs>518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Talitha Nelson GCF CEO – three transformational months</vt:lpstr>
      <vt:lpstr>Gloucestershire Coronavirus Emergency Appeal</vt:lpstr>
      <vt:lpstr>Gloucestershire Coronavirus Emergency Response Fund</vt:lpstr>
      <vt:lpstr> Our grants in numbers  </vt:lpstr>
      <vt:lpstr>Where did we award grants?</vt:lpstr>
      <vt:lpstr>What is the impact?</vt:lpstr>
      <vt:lpstr>How have we helped?</vt:lpstr>
      <vt:lpstr>Grant Snapshots</vt:lpstr>
      <vt:lpstr>Grant Snapshots</vt:lpstr>
      <vt:lpstr> What have we supported?   </vt:lpstr>
      <vt:lpstr> What have we supported?   </vt:lpstr>
      <vt:lpstr>A nimble and supportive approach to grantmaking</vt:lpstr>
      <vt:lpstr>  PR and Marketing Activity   </vt:lpstr>
      <vt:lpstr>Marketing engagement across the third sector</vt:lpstr>
      <vt:lpstr> Collaboration: Gloucestershire Funders   </vt:lpstr>
      <vt:lpstr>  Full List of Grants Awarded (1)   </vt:lpstr>
      <vt:lpstr>  Full List of Grants Awarded (2)  </vt:lpstr>
      <vt:lpstr>Full List of Grants Awarded (3)</vt:lpstr>
      <vt:lpstr>  Full List of Grants Awarded (4)  </vt:lpstr>
      <vt:lpstr>  Full List of Grants Awarded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Grants Manager</dc:creator>
  <cp:lastModifiedBy>CEO GCF</cp:lastModifiedBy>
  <cp:revision>205</cp:revision>
  <cp:lastPrinted>2020-06-08T14:38:33Z</cp:lastPrinted>
  <dcterms:created xsi:type="dcterms:W3CDTF">2020-06-03T07:20:54Z</dcterms:created>
  <dcterms:modified xsi:type="dcterms:W3CDTF">2021-06-18T17:32:51Z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0x0101002875FB02E98D854FA1124B4377650399</vt:lpwstr>
  </property>
</Properties>
</file>